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Lst>
  <p:notesMasterIdLst>
    <p:notesMasterId r:id="rId10"/>
  </p:notesMasterIdLst>
  <p:sldIdLst>
    <p:sldId id="279" r:id="rId5"/>
    <p:sldId id="280" r:id="rId6"/>
    <p:sldId id="281" r:id="rId7"/>
    <p:sldId id="282" r:id="rId8"/>
    <p:sldId id="283"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aper 1" id="{5F24AFA3-E52E-354C-8140-0CEF4FFEF3D1}">
          <p14:sldIdLst>
            <p14:sldId id="279"/>
            <p14:sldId id="280"/>
            <p14:sldId id="281"/>
            <p14:sldId id="282"/>
            <p14:sldId id="283"/>
          </p14:sldIdLst>
        </p14:section>
        <p14:section name="Paper 2" id="{621B9252-84DD-084A-838A-EE4DBF6C9D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FF"/>
    <a:srgbClr val="FF66FF"/>
    <a:srgbClr val="F290C8"/>
    <a:srgbClr val="CC3399"/>
    <a:srgbClr val="FFCC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36" autoAdjust="0"/>
    <p:restoredTop sz="94088" autoAdjust="0"/>
  </p:normalViewPr>
  <p:slideViewPr>
    <p:cSldViewPr snapToGrid="0">
      <p:cViewPr varScale="1">
        <p:scale>
          <a:sx n="56" d="100"/>
          <a:sy n="56" d="100"/>
        </p:scale>
        <p:origin x="244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5A9EDB-B774-6E4C-A8C7-AF9E0DC8734F}" type="datetimeFigureOut">
              <a:rPr lang="en-GB" smtClean="0"/>
              <a:t>20/06/2020</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79D00A-2921-0049-820B-71C01BB6A1A4}" type="slidenum">
              <a:rPr lang="en-GB" smtClean="0"/>
              <a:t>‹#›</a:t>
            </a:fld>
            <a:endParaRPr lang="en-GB"/>
          </a:p>
        </p:txBody>
      </p:sp>
    </p:spTree>
    <p:extLst>
      <p:ext uri="{BB962C8B-B14F-4D97-AF65-F5344CB8AC3E}">
        <p14:creationId xmlns:p14="http://schemas.microsoft.com/office/powerpoint/2010/main" val="3092499751"/>
      </p:ext>
    </p:extLst>
  </p:cSld>
  <p:clrMap bg1="lt1" tx1="dk1" bg2="lt2" tx2="dk2" accent1="accent1" accent2="accent2" accent3="accent3" accent4="accent4" accent5="accent5" accent6="accent6" hlink="hlink" folHlink="folHlink"/>
  <p:notesStyle>
    <a:lvl1pPr marL="0" algn="l" defTabSz="538764" rtl="0" eaLnBrk="1" latinLnBrk="0" hangingPunct="1">
      <a:defRPr sz="707" kern="1200">
        <a:solidFill>
          <a:schemeClr val="tx1"/>
        </a:solidFill>
        <a:latin typeface="+mn-lt"/>
        <a:ea typeface="+mn-ea"/>
        <a:cs typeface="+mn-cs"/>
      </a:defRPr>
    </a:lvl1pPr>
    <a:lvl2pPr marL="269382" algn="l" defTabSz="538764" rtl="0" eaLnBrk="1" latinLnBrk="0" hangingPunct="1">
      <a:defRPr sz="707" kern="1200">
        <a:solidFill>
          <a:schemeClr val="tx1"/>
        </a:solidFill>
        <a:latin typeface="+mn-lt"/>
        <a:ea typeface="+mn-ea"/>
        <a:cs typeface="+mn-cs"/>
      </a:defRPr>
    </a:lvl2pPr>
    <a:lvl3pPr marL="538764" algn="l" defTabSz="538764" rtl="0" eaLnBrk="1" latinLnBrk="0" hangingPunct="1">
      <a:defRPr sz="707" kern="1200">
        <a:solidFill>
          <a:schemeClr val="tx1"/>
        </a:solidFill>
        <a:latin typeface="+mn-lt"/>
        <a:ea typeface="+mn-ea"/>
        <a:cs typeface="+mn-cs"/>
      </a:defRPr>
    </a:lvl3pPr>
    <a:lvl4pPr marL="808147" algn="l" defTabSz="538764" rtl="0" eaLnBrk="1" latinLnBrk="0" hangingPunct="1">
      <a:defRPr sz="707" kern="1200">
        <a:solidFill>
          <a:schemeClr val="tx1"/>
        </a:solidFill>
        <a:latin typeface="+mn-lt"/>
        <a:ea typeface="+mn-ea"/>
        <a:cs typeface="+mn-cs"/>
      </a:defRPr>
    </a:lvl4pPr>
    <a:lvl5pPr marL="1077529" algn="l" defTabSz="538764" rtl="0" eaLnBrk="1" latinLnBrk="0" hangingPunct="1">
      <a:defRPr sz="707" kern="1200">
        <a:solidFill>
          <a:schemeClr val="tx1"/>
        </a:solidFill>
        <a:latin typeface="+mn-lt"/>
        <a:ea typeface="+mn-ea"/>
        <a:cs typeface="+mn-cs"/>
      </a:defRPr>
    </a:lvl5pPr>
    <a:lvl6pPr marL="1346911" algn="l" defTabSz="538764" rtl="0" eaLnBrk="1" latinLnBrk="0" hangingPunct="1">
      <a:defRPr sz="707" kern="1200">
        <a:solidFill>
          <a:schemeClr val="tx1"/>
        </a:solidFill>
        <a:latin typeface="+mn-lt"/>
        <a:ea typeface="+mn-ea"/>
        <a:cs typeface="+mn-cs"/>
      </a:defRPr>
    </a:lvl6pPr>
    <a:lvl7pPr marL="1616293" algn="l" defTabSz="538764" rtl="0" eaLnBrk="1" latinLnBrk="0" hangingPunct="1">
      <a:defRPr sz="707" kern="1200">
        <a:solidFill>
          <a:schemeClr val="tx1"/>
        </a:solidFill>
        <a:latin typeface="+mn-lt"/>
        <a:ea typeface="+mn-ea"/>
        <a:cs typeface="+mn-cs"/>
      </a:defRPr>
    </a:lvl7pPr>
    <a:lvl8pPr marL="1885676" algn="l" defTabSz="538764" rtl="0" eaLnBrk="1" latinLnBrk="0" hangingPunct="1">
      <a:defRPr sz="707" kern="1200">
        <a:solidFill>
          <a:schemeClr val="tx1"/>
        </a:solidFill>
        <a:latin typeface="+mn-lt"/>
        <a:ea typeface="+mn-ea"/>
        <a:cs typeface="+mn-cs"/>
      </a:defRPr>
    </a:lvl8pPr>
    <a:lvl9pPr marL="2155058" algn="l" defTabSz="538764" rtl="0" eaLnBrk="1" latinLnBrk="0" hangingPunct="1">
      <a:defRPr sz="70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9C0C06D3-C53F-1B40-B478-EBAA3365C9CF}" type="datetimeFigureOut">
              <a:rPr lang="en-GB" smtClean="0"/>
              <a:t>20/06/2020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2968706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0C06D3-C53F-1B40-B478-EBAA3365C9CF}" type="datetimeFigureOut">
              <a:rPr lang="en-GB" smtClean="0"/>
              <a:t>20/06/2020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2215697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0C06D3-C53F-1B40-B478-EBAA3365C9CF}" type="datetimeFigureOut">
              <a:rPr lang="en-GB" smtClean="0"/>
              <a:t>20/06/2020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3658922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9C0C06D3-C53F-1B40-B478-EBAA3365C9CF}" type="datetimeFigureOut">
              <a:rPr lang="en-GB" smtClean="0"/>
              <a:t>20/06/2020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163375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C0C06D3-C53F-1B40-B478-EBAA3365C9CF}" type="datetimeFigureOut">
              <a:rPr lang="en-GB" smtClean="0"/>
              <a:t>20/06/2020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128218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9C0C06D3-C53F-1B40-B478-EBAA3365C9CF}" type="datetimeFigureOut">
              <a:rPr lang="en-GB" smtClean="0"/>
              <a:t>20/06/2020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94619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C0C06D3-C53F-1B40-B478-EBAA3365C9CF}" type="datetimeFigureOut">
              <a:rPr lang="en-GB" smtClean="0"/>
              <a:t>20/06/2020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3999440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9C0C06D3-C53F-1B40-B478-EBAA3365C9CF}" type="datetimeFigureOut">
              <a:rPr lang="en-GB" smtClean="0"/>
              <a:t>20/06/2020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235457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0C06D3-C53F-1B40-B478-EBAA3365C9CF}" type="datetimeFigureOut">
              <a:rPr lang="en-GB" smtClean="0"/>
              <a:t>20/06/2020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4285486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C0C06D3-C53F-1B40-B478-EBAA3365C9CF}" type="datetimeFigureOut">
              <a:rPr lang="en-GB" smtClean="0"/>
              <a:t>20/06/2020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158898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9C0C06D3-C53F-1B40-B478-EBAA3365C9CF}" type="datetimeFigureOut">
              <a:rPr lang="en-GB" smtClean="0"/>
              <a:t>20/06/2020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C4727B-16E5-C048-8602-2D25A716A42C}" type="slidenum">
              <a:rPr lang="en-GB" smtClean="0"/>
              <a:t>‹#›</a:t>
            </a:fld>
            <a:endParaRPr lang="en-GB"/>
          </a:p>
        </p:txBody>
      </p:sp>
    </p:spTree>
    <p:extLst>
      <p:ext uri="{BB962C8B-B14F-4D97-AF65-F5344CB8AC3E}">
        <p14:creationId xmlns:p14="http://schemas.microsoft.com/office/powerpoint/2010/main" val="3385200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9C0C06D3-C53F-1B40-B478-EBAA3365C9CF}" type="datetimeFigureOut">
              <a:rPr lang="en-GB" smtClean="0"/>
              <a:t>20/06/2020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CC4727B-16E5-C048-8602-2D25A716A42C}" type="slidenum">
              <a:rPr lang="en-GB" smtClean="0"/>
              <a:t>‹#›</a:t>
            </a:fld>
            <a:endParaRPr lang="en-GB"/>
          </a:p>
        </p:txBody>
      </p:sp>
    </p:spTree>
    <p:extLst>
      <p:ext uri="{BB962C8B-B14F-4D97-AF65-F5344CB8AC3E}">
        <p14:creationId xmlns:p14="http://schemas.microsoft.com/office/powerpoint/2010/main" val="22363754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image" Target="../media/image18.png"/><Relationship Id="rId26" Type="http://schemas.openxmlformats.org/officeDocument/2006/relationships/image" Target="../media/image17.png"/><Relationship Id="rId39" Type="http://schemas.openxmlformats.org/officeDocument/2006/relationships/image" Target="../media/image39.png"/><Relationship Id="rId21" Type="http://schemas.openxmlformats.org/officeDocument/2006/relationships/image" Target="../media/image21.png"/><Relationship Id="rId34" Type="http://schemas.openxmlformats.org/officeDocument/2006/relationships/image" Target="../media/image34.png"/><Relationship Id="rId42" Type="http://schemas.openxmlformats.org/officeDocument/2006/relationships/image" Target="../media/image42.png"/><Relationship Id="rId47" Type="http://schemas.openxmlformats.org/officeDocument/2006/relationships/image" Target="../media/image38.png"/><Relationship Id="rId7" Type="http://schemas.openxmlformats.org/officeDocument/2006/relationships/image" Target="../media/image7.png"/><Relationship Id="rId2" Type="http://schemas.openxmlformats.org/officeDocument/2006/relationships/image" Target="../media/image1.png"/><Relationship Id="rId16" Type="http://schemas.openxmlformats.org/officeDocument/2006/relationships/image" Target="../media/image15.pn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0.png"/><Relationship Id="rId37" Type="http://schemas.openxmlformats.org/officeDocument/2006/relationships/image" Target="../media/image37.png"/><Relationship Id="rId40" Type="http://schemas.openxmlformats.org/officeDocument/2006/relationships/image" Target="../media/image40.png"/><Relationship Id="rId45" Type="http://schemas.openxmlformats.org/officeDocument/2006/relationships/image" Target="../media/image45.png"/><Relationship Id="rId5" Type="http://schemas.openxmlformats.org/officeDocument/2006/relationships/image" Target="../media/image5.png"/><Relationship Id="rId15" Type="http://schemas.openxmlformats.org/officeDocument/2006/relationships/image" Target="../media/image14.png"/><Relationship Id="rId23" Type="http://schemas.openxmlformats.org/officeDocument/2006/relationships/image" Target="../media/image23.png"/><Relationship Id="rId28" Type="http://schemas.openxmlformats.org/officeDocument/2006/relationships/image" Target="../media/image27.png"/><Relationship Id="rId36" Type="http://schemas.openxmlformats.org/officeDocument/2006/relationships/image" Target="../media/image36.png"/><Relationship Id="rId10" Type="http://schemas.openxmlformats.org/officeDocument/2006/relationships/image" Target="../media/image8.png"/><Relationship Id="rId19" Type="http://schemas.openxmlformats.org/officeDocument/2006/relationships/image" Target="../media/image19.png"/><Relationship Id="rId31" Type="http://schemas.openxmlformats.org/officeDocument/2006/relationships/image" Target="../media/image31.png"/><Relationship Id="rId44" Type="http://schemas.openxmlformats.org/officeDocument/2006/relationships/image" Target="../media/image44.png"/><Relationship Id="rId4" Type="http://schemas.openxmlformats.org/officeDocument/2006/relationships/image" Target="../media/image3.png"/><Relationship Id="rId9" Type="http://schemas.openxmlformats.org/officeDocument/2006/relationships/image" Target="../media/image9.png"/><Relationship Id="rId14" Type="http://schemas.openxmlformats.org/officeDocument/2006/relationships/image" Target="../media/image13.png"/><Relationship Id="rId22" Type="http://schemas.openxmlformats.org/officeDocument/2006/relationships/image" Target="../media/image22.png"/><Relationship Id="rId27" Type="http://schemas.openxmlformats.org/officeDocument/2006/relationships/image" Target="../media/image26.png"/><Relationship Id="rId30" Type="http://schemas.openxmlformats.org/officeDocument/2006/relationships/image" Target="../media/image28.png"/><Relationship Id="rId35" Type="http://schemas.openxmlformats.org/officeDocument/2006/relationships/image" Target="../media/image35.png"/><Relationship Id="rId43" Type="http://schemas.openxmlformats.org/officeDocument/2006/relationships/image" Target="../media/image43.png"/><Relationship Id="rId8" Type="http://schemas.openxmlformats.org/officeDocument/2006/relationships/image" Target="../media/image4.png"/><Relationship Id="rId3" Type="http://schemas.openxmlformats.org/officeDocument/2006/relationships/image" Target="../media/image2.png"/><Relationship Id="rId12" Type="http://schemas.openxmlformats.org/officeDocument/2006/relationships/image" Target="../media/image10.png"/><Relationship Id="rId17" Type="http://schemas.openxmlformats.org/officeDocument/2006/relationships/image" Target="../media/image16.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2.png"/><Relationship Id="rId46" Type="http://schemas.openxmlformats.org/officeDocument/2006/relationships/image" Target="../media/image46.png"/><Relationship Id="rId20" Type="http://schemas.openxmlformats.org/officeDocument/2006/relationships/image" Target="../media/image20.png"/><Relationship Id="rId41" Type="http://schemas.openxmlformats.org/officeDocument/2006/relationships/image" Target="../media/image41.png"/></Relationships>
</file>

<file path=ppt/slides/_rels/slide2.xml.rels><?xml version="1.0" encoding="UTF-8" standalone="yes"?>
<Relationships xmlns="http://schemas.openxmlformats.org/package/2006/relationships"><Relationship Id="rId8" Type="http://schemas.openxmlformats.org/officeDocument/2006/relationships/image" Target="../media/image530.png"/><Relationship Id="rId13" Type="http://schemas.openxmlformats.org/officeDocument/2006/relationships/image" Target="../media/image58.png"/><Relationship Id="rId18" Type="http://schemas.openxmlformats.org/officeDocument/2006/relationships/image" Target="../media/image62.png"/><Relationship Id="rId3" Type="http://schemas.openxmlformats.org/officeDocument/2006/relationships/image" Target="../media/image49.png"/><Relationship Id="rId7" Type="http://schemas.openxmlformats.org/officeDocument/2006/relationships/image" Target="../media/image52.png"/><Relationship Id="rId12" Type="http://schemas.openxmlformats.org/officeDocument/2006/relationships/image" Target="../media/image57.png"/><Relationship Id="rId17" Type="http://schemas.openxmlformats.org/officeDocument/2006/relationships/image" Target="../media/image61.png"/><Relationship Id="rId2" Type="http://schemas.openxmlformats.org/officeDocument/2006/relationships/image" Target="../media/image47.png"/><Relationship Id="rId16" Type="http://schemas.openxmlformats.org/officeDocument/2006/relationships/image" Target="../media/image59.png"/><Relationship Id="rId20"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0.png"/><Relationship Id="rId10" Type="http://schemas.openxmlformats.org/officeDocument/2006/relationships/image" Target="../media/image54.png"/><Relationship Id="rId19" Type="http://schemas.openxmlformats.org/officeDocument/2006/relationships/image" Target="../media/image63.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5.png"/></Relationships>
</file>

<file path=ppt/slides/_rels/slide3.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6.png"/><Relationship Id="rId3" Type="http://schemas.openxmlformats.org/officeDocument/2006/relationships/image" Target="../media/image66.png"/><Relationship Id="rId7" Type="http://schemas.openxmlformats.org/officeDocument/2006/relationships/image" Target="../media/image71.png"/><Relationship Id="rId12" Type="http://schemas.openxmlformats.org/officeDocument/2006/relationships/image" Target="../media/image75.png"/><Relationship Id="rId17" Type="http://schemas.openxmlformats.org/officeDocument/2006/relationships/image" Target="../media/image81.png"/><Relationship Id="rId2" Type="http://schemas.openxmlformats.org/officeDocument/2006/relationships/image" Target="../media/image65.png"/><Relationship Id="rId16"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79.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 Id="rId14" Type="http://schemas.openxmlformats.org/officeDocument/2006/relationships/image" Target="../media/image78.png"/></Relationships>
</file>

<file path=ppt/slides/_rels/slide4.xml.rels><?xml version="1.0" encoding="UTF-8" standalone="yes"?>
<Relationships xmlns="http://schemas.openxmlformats.org/package/2006/relationships"><Relationship Id="rId13" Type="http://schemas.openxmlformats.org/officeDocument/2006/relationships/image" Target="../media/image890.png"/><Relationship Id="rId18" Type="http://schemas.openxmlformats.org/officeDocument/2006/relationships/image" Target="../media/image94.png"/><Relationship Id="rId39" Type="http://schemas.openxmlformats.org/officeDocument/2006/relationships/image" Target="../media/image105.png"/><Relationship Id="rId34" Type="http://schemas.openxmlformats.org/officeDocument/2006/relationships/image" Target="../media/image98.png"/><Relationship Id="rId42" Type="http://schemas.openxmlformats.org/officeDocument/2006/relationships/image" Target="../media/image106.png"/><Relationship Id="rId47" Type="http://schemas.openxmlformats.org/officeDocument/2006/relationships/image" Target="../media/image113.png"/><Relationship Id="rId50" Type="http://schemas.openxmlformats.org/officeDocument/2006/relationships/image" Target="../media/image115.png"/><Relationship Id="rId55" Type="http://schemas.openxmlformats.org/officeDocument/2006/relationships/image" Target="../media/image120.png"/><Relationship Id="rId63" Type="http://schemas.openxmlformats.org/officeDocument/2006/relationships/image" Target="../media/image128.png"/><Relationship Id="rId68" Type="http://schemas.openxmlformats.org/officeDocument/2006/relationships/image" Target="../media/image133.png"/><Relationship Id="rId7" Type="http://schemas.openxmlformats.org/officeDocument/2006/relationships/image" Target="../media/image830.png"/><Relationship Id="rId71" Type="http://schemas.openxmlformats.org/officeDocument/2006/relationships/image" Target="../media/image136.png"/><Relationship Id="rId2" Type="http://schemas.openxmlformats.org/officeDocument/2006/relationships/image" Target="../media/image77.png"/><Relationship Id="rId16" Type="http://schemas.openxmlformats.org/officeDocument/2006/relationships/image" Target="../media/image92.png"/><Relationship Id="rId29" Type="http://schemas.openxmlformats.org/officeDocument/2006/relationships/image" Target="../media/image850.png"/><Relationship Id="rId11" Type="http://schemas.openxmlformats.org/officeDocument/2006/relationships/image" Target="../media/image88.png"/><Relationship Id="rId32" Type="http://schemas.openxmlformats.org/officeDocument/2006/relationships/image" Target="../media/image95.png"/><Relationship Id="rId37" Type="http://schemas.openxmlformats.org/officeDocument/2006/relationships/image" Target="../media/image103.png"/><Relationship Id="rId40" Type="http://schemas.openxmlformats.org/officeDocument/2006/relationships/image" Target="../media/image104.png"/><Relationship Id="rId45" Type="http://schemas.openxmlformats.org/officeDocument/2006/relationships/image" Target="../media/image108.png"/><Relationship Id="rId53" Type="http://schemas.openxmlformats.org/officeDocument/2006/relationships/image" Target="../media/image118.png"/><Relationship Id="rId58" Type="http://schemas.openxmlformats.org/officeDocument/2006/relationships/image" Target="../media/image122.png"/><Relationship Id="rId66" Type="http://schemas.openxmlformats.org/officeDocument/2006/relationships/image" Target="../media/image131.png"/><Relationship Id="rId5" Type="http://schemas.openxmlformats.org/officeDocument/2006/relationships/image" Target="../media/image84.png"/><Relationship Id="rId61" Type="http://schemas.openxmlformats.org/officeDocument/2006/relationships/image" Target="../media/image127.png"/><Relationship Id="rId19" Type="http://schemas.openxmlformats.org/officeDocument/2006/relationships/image" Target="../media/image93.png"/><Relationship Id="rId14" Type="http://schemas.openxmlformats.org/officeDocument/2006/relationships/image" Target="../media/image90.png"/><Relationship Id="rId30" Type="http://schemas.openxmlformats.org/officeDocument/2006/relationships/image" Target="../media/image96.png"/><Relationship Id="rId35" Type="http://schemas.openxmlformats.org/officeDocument/2006/relationships/image" Target="../media/image100.png"/><Relationship Id="rId43" Type="http://schemas.openxmlformats.org/officeDocument/2006/relationships/image" Target="../media/image109.png"/><Relationship Id="rId48" Type="http://schemas.openxmlformats.org/officeDocument/2006/relationships/image" Target="../media/image114.png"/><Relationship Id="rId56" Type="http://schemas.openxmlformats.org/officeDocument/2006/relationships/image" Target="../media/image121.png"/><Relationship Id="rId64" Type="http://schemas.openxmlformats.org/officeDocument/2006/relationships/image" Target="../media/image129.png"/><Relationship Id="rId69" Type="http://schemas.openxmlformats.org/officeDocument/2006/relationships/image" Target="../media/image134.png"/><Relationship Id="rId8" Type="http://schemas.openxmlformats.org/officeDocument/2006/relationships/image" Target="../media/image841.png"/><Relationship Id="rId51" Type="http://schemas.openxmlformats.org/officeDocument/2006/relationships/image" Target="../media/image116.png"/><Relationship Id="rId3" Type="http://schemas.openxmlformats.org/officeDocument/2006/relationships/image" Target="../media/image82.png"/><Relationship Id="rId12" Type="http://schemas.openxmlformats.org/officeDocument/2006/relationships/image" Target="../media/image880.png"/><Relationship Id="rId17" Type="http://schemas.openxmlformats.org/officeDocument/2006/relationships/image" Target="../media/image91.png"/><Relationship Id="rId33" Type="http://schemas.openxmlformats.org/officeDocument/2006/relationships/image" Target="../media/image99.png"/><Relationship Id="rId38" Type="http://schemas.openxmlformats.org/officeDocument/2006/relationships/image" Target="../media/image102.png"/><Relationship Id="rId46" Type="http://schemas.openxmlformats.org/officeDocument/2006/relationships/image" Target="../media/image112.png"/><Relationship Id="rId59" Type="http://schemas.openxmlformats.org/officeDocument/2006/relationships/image" Target="../media/image124.png"/><Relationship Id="rId67" Type="http://schemas.openxmlformats.org/officeDocument/2006/relationships/image" Target="../media/image132.png"/><Relationship Id="rId41" Type="http://schemas.openxmlformats.org/officeDocument/2006/relationships/image" Target="../media/image107.png"/><Relationship Id="rId54" Type="http://schemas.openxmlformats.org/officeDocument/2006/relationships/image" Target="../media/image119.png"/><Relationship Id="rId62" Type="http://schemas.openxmlformats.org/officeDocument/2006/relationships/image" Target="../media/image126.png"/><Relationship Id="rId70" Type="http://schemas.openxmlformats.org/officeDocument/2006/relationships/image" Target="../media/image135.png"/><Relationship Id="rId1" Type="http://schemas.openxmlformats.org/officeDocument/2006/relationships/slideLayout" Target="../slideLayouts/slideLayout2.xml"/><Relationship Id="rId6" Type="http://schemas.openxmlformats.org/officeDocument/2006/relationships/image" Target="../media/image85.png"/><Relationship Id="rId15" Type="http://schemas.openxmlformats.org/officeDocument/2006/relationships/image" Target="../media/image89.png"/><Relationship Id="rId28" Type="http://schemas.openxmlformats.org/officeDocument/2006/relationships/image" Target="../media/image840.png"/><Relationship Id="rId36" Type="http://schemas.openxmlformats.org/officeDocument/2006/relationships/image" Target="../media/image101.png"/><Relationship Id="rId49" Type="http://schemas.openxmlformats.org/officeDocument/2006/relationships/image" Target="../media/image111.png"/><Relationship Id="rId57" Type="http://schemas.openxmlformats.org/officeDocument/2006/relationships/image" Target="../media/image123.png"/><Relationship Id="rId10" Type="http://schemas.openxmlformats.org/officeDocument/2006/relationships/image" Target="../media/image87.png"/><Relationship Id="rId31" Type="http://schemas.openxmlformats.org/officeDocument/2006/relationships/image" Target="../media/image97.png"/><Relationship Id="rId44" Type="http://schemas.openxmlformats.org/officeDocument/2006/relationships/image" Target="../media/image110.png"/><Relationship Id="rId52" Type="http://schemas.openxmlformats.org/officeDocument/2006/relationships/image" Target="../media/image117.png"/><Relationship Id="rId60" Type="http://schemas.openxmlformats.org/officeDocument/2006/relationships/image" Target="../media/image125.png"/><Relationship Id="rId65" Type="http://schemas.openxmlformats.org/officeDocument/2006/relationships/image" Target="../media/image130.png"/><Relationship Id="rId4" Type="http://schemas.openxmlformats.org/officeDocument/2006/relationships/image" Target="../media/image83.png"/><Relationship Id="rId9" Type="http://schemas.openxmlformats.org/officeDocument/2006/relationships/image" Target="../media/image86.png"/></Relationships>
</file>

<file path=ppt/slides/_rels/slide5.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9.png"/><Relationship Id="rId18" Type="http://schemas.openxmlformats.org/officeDocument/2006/relationships/image" Target="../media/image152.png"/><Relationship Id="rId3" Type="http://schemas.openxmlformats.org/officeDocument/2006/relationships/image" Target="../media/image138.png"/><Relationship Id="rId7" Type="http://schemas.openxmlformats.org/officeDocument/2006/relationships/image" Target="../media/image143.png"/><Relationship Id="rId12" Type="http://schemas.openxmlformats.org/officeDocument/2006/relationships/image" Target="../media/image148.png"/><Relationship Id="rId17" Type="http://schemas.openxmlformats.org/officeDocument/2006/relationships/image" Target="../media/image153.png"/><Relationship Id="rId2" Type="http://schemas.openxmlformats.org/officeDocument/2006/relationships/image" Target="../media/image137.png"/><Relationship Id="rId16" Type="http://schemas.openxmlformats.org/officeDocument/2006/relationships/image" Target="../media/image150.png"/><Relationship Id="rId20" Type="http://schemas.openxmlformats.org/officeDocument/2006/relationships/image" Target="../media/image155.png"/><Relationship Id="rId1" Type="http://schemas.openxmlformats.org/officeDocument/2006/relationships/slideLayout" Target="../slideLayouts/slideLayout2.xml"/><Relationship Id="rId6" Type="http://schemas.openxmlformats.org/officeDocument/2006/relationships/image" Target="../media/image141.png"/><Relationship Id="rId11" Type="http://schemas.openxmlformats.org/officeDocument/2006/relationships/image" Target="../media/image147.png"/><Relationship Id="rId5" Type="http://schemas.openxmlformats.org/officeDocument/2006/relationships/image" Target="../media/image140.png"/><Relationship Id="rId15" Type="http://schemas.openxmlformats.org/officeDocument/2006/relationships/image" Target="../media/image151.png"/><Relationship Id="rId10" Type="http://schemas.openxmlformats.org/officeDocument/2006/relationships/image" Target="../media/image146.png"/><Relationship Id="rId19" Type="http://schemas.openxmlformats.org/officeDocument/2006/relationships/image" Target="../media/image154.png"/><Relationship Id="rId4" Type="http://schemas.openxmlformats.org/officeDocument/2006/relationships/image" Target="../media/image139.png"/><Relationship Id="rId9" Type="http://schemas.openxmlformats.org/officeDocument/2006/relationships/image" Target="../media/image145.png"/><Relationship Id="rId14" Type="http://schemas.openxmlformats.org/officeDocument/2006/relationships/image" Target="../media/image1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ectangle: Rounded Corners 138">
            <a:extLst>
              <a:ext uri="{FF2B5EF4-FFF2-40B4-BE49-F238E27FC236}">
                <a16:creationId xmlns:a16="http://schemas.microsoft.com/office/drawing/2014/main" id="{DF927B49-7143-4E3D-BB0B-1E0947042384}"/>
              </a:ext>
            </a:extLst>
          </p:cNvPr>
          <p:cNvSpPr/>
          <p:nvPr/>
        </p:nvSpPr>
        <p:spPr>
          <a:xfrm>
            <a:off x="3884937" y="6478405"/>
            <a:ext cx="907123" cy="172859"/>
          </a:xfrm>
          <a:prstGeom prst="roundRect">
            <a:avLst/>
          </a:prstGeom>
          <a:solidFill>
            <a:schemeClr val="accent4">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6" name="Picture 115">
            <a:extLst>
              <a:ext uri="{FF2B5EF4-FFF2-40B4-BE49-F238E27FC236}">
                <a16:creationId xmlns:a16="http://schemas.microsoft.com/office/drawing/2014/main" id="{E807F42E-1824-4B4D-8337-5CD0D80DDDC5}"/>
              </a:ext>
            </a:extLst>
          </p:cNvPr>
          <p:cNvPicPr>
            <a:picLocks noChangeAspect="1"/>
          </p:cNvPicPr>
          <p:nvPr/>
        </p:nvPicPr>
        <p:blipFill>
          <a:blip r:embed="rId2"/>
          <a:stretch>
            <a:fillRect/>
          </a:stretch>
        </p:blipFill>
        <p:spPr>
          <a:xfrm>
            <a:off x="817528" y="6637242"/>
            <a:ext cx="675776" cy="529526"/>
          </a:xfrm>
          <a:prstGeom prst="rect">
            <a:avLst/>
          </a:prstGeom>
        </p:spPr>
      </p:pic>
      <p:sp>
        <p:nvSpPr>
          <p:cNvPr id="115" name="Rectangle: Rounded Corners 114">
            <a:extLst>
              <a:ext uri="{FF2B5EF4-FFF2-40B4-BE49-F238E27FC236}">
                <a16:creationId xmlns:a16="http://schemas.microsoft.com/office/drawing/2014/main" id="{589FAFC0-D63F-4547-AED5-6AD699B540F6}"/>
              </a:ext>
            </a:extLst>
          </p:cNvPr>
          <p:cNvSpPr/>
          <p:nvPr/>
        </p:nvSpPr>
        <p:spPr>
          <a:xfrm>
            <a:off x="133527" y="6321510"/>
            <a:ext cx="2082016" cy="322998"/>
          </a:xfrm>
          <a:prstGeom prst="roundRect">
            <a:avLst/>
          </a:prstGeom>
          <a:solidFill>
            <a:schemeClr val="accent4">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6" name="Picture 35">
            <a:extLst>
              <a:ext uri="{FF2B5EF4-FFF2-40B4-BE49-F238E27FC236}">
                <a16:creationId xmlns:a16="http://schemas.microsoft.com/office/drawing/2014/main" id="{E663DED3-D151-4B01-855A-D3DC6CC2D42B}"/>
              </a:ext>
            </a:extLst>
          </p:cNvPr>
          <p:cNvPicPr>
            <a:picLocks noChangeAspect="1"/>
          </p:cNvPicPr>
          <p:nvPr/>
        </p:nvPicPr>
        <p:blipFill>
          <a:blip r:embed="rId3"/>
          <a:stretch>
            <a:fillRect/>
          </a:stretch>
        </p:blipFill>
        <p:spPr>
          <a:xfrm>
            <a:off x="518501" y="5109295"/>
            <a:ext cx="335445" cy="311049"/>
          </a:xfrm>
          <a:prstGeom prst="rect">
            <a:avLst/>
          </a:prstGeom>
        </p:spPr>
      </p:pic>
      <p:pic>
        <p:nvPicPr>
          <p:cNvPr id="2" name="Picture 1">
            <a:extLst>
              <a:ext uri="{FF2B5EF4-FFF2-40B4-BE49-F238E27FC236}">
                <a16:creationId xmlns:a16="http://schemas.microsoft.com/office/drawing/2014/main" id="{D0E17DB8-AE41-4067-BCB1-BD564CBA66AE}"/>
              </a:ext>
            </a:extLst>
          </p:cNvPr>
          <p:cNvPicPr>
            <a:picLocks noChangeAspect="1"/>
          </p:cNvPicPr>
          <p:nvPr/>
        </p:nvPicPr>
        <p:blipFill>
          <a:blip r:embed="rId4"/>
          <a:stretch>
            <a:fillRect/>
          </a:stretch>
        </p:blipFill>
        <p:spPr>
          <a:xfrm rot="20563847">
            <a:off x="1845668" y="3238995"/>
            <a:ext cx="637806" cy="324598"/>
          </a:xfrm>
          <a:prstGeom prst="rect">
            <a:avLst/>
          </a:prstGeom>
        </p:spPr>
      </p:pic>
      <p:grpSp>
        <p:nvGrpSpPr>
          <p:cNvPr id="4" name="Group 3">
            <a:extLst>
              <a:ext uri="{FF2B5EF4-FFF2-40B4-BE49-F238E27FC236}">
                <a16:creationId xmlns:a16="http://schemas.microsoft.com/office/drawing/2014/main" id="{D85CCEEE-CA7C-458D-BBE1-E2C3775DCD57}"/>
              </a:ext>
            </a:extLst>
          </p:cNvPr>
          <p:cNvGrpSpPr/>
          <p:nvPr/>
        </p:nvGrpSpPr>
        <p:grpSpPr>
          <a:xfrm>
            <a:off x="42332" y="0"/>
            <a:ext cx="6773336" cy="1139155"/>
            <a:chOff x="42332" y="0"/>
            <a:chExt cx="6773336" cy="1139155"/>
          </a:xfrm>
        </p:grpSpPr>
        <p:sp>
          <p:nvSpPr>
            <p:cNvPr id="5" name="TextBox 4">
              <a:extLst>
                <a:ext uri="{FF2B5EF4-FFF2-40B4-BE49-F238E27FC236}">
                  <a16:creationId xmlns:a16="http://schemas.microsoft.com/office/drawing/2014/main" id="{23F0AAC1-F180-4BE3-8C4A-E7B929414904}"/>
                </a:ext>
              </a:extLst>
            </p:cNvPr>
            <p:cNvSpPr txBox="1"/>
            <p:nvPr/>
          </p:nvSpPr>
          <p:spPr>
            <a:xfrm>
              <a:off x="133527" y="492824"/>
              <a:ext cx="6682141" cy="646331"/>
            </a:xfrm>
            <a:prstGeom prst="rect">
              <a:avLst/>
            </a:prstGeom>
            <a:noFill/>
          </p:spPr>
          <p:txBody>
            <a:bodyPr wrap="square" rtlCol="0">
              <a:spAutoFit/>
            </a:bodyPr>
            <a:lstStyle/>
            <a:p>
              <a:pPr algn="r"/>
              <a:r>
                <a:rPr lang="en-GB" sz="3600" b="1" dirty="0">
                  <a:latin typeface="A little sunshine" panose="02000603000000000000" pitchFamily="2" charset="0"/>
                  <a:ea typeface="A little sunshine" panose="02000603000000000000" pitchFamily="2" charset="0"/>
                </a:rPr>
                <a:t>Converting Units</a:t>
              </a:r>
            </a:p>
          </p:txBody>
        </p:sp>
        <p:sp>
          <p:nvSpPr>
            <p:cNvPr id="6" name="TextBox 5">
              <a:extLst>
                <a:ext uri="{FF2B5EF4-FFF2-40B4-BE49-F238E27FC236}">
                  <a16:creationId xmlns:a16="http://schemas.microsoft.com/office/drawing/2014/main" id="{772FDA9A-DCE8-40EB-BA92-96F2EE5DB339}"/>
                </a:ext>
              </a:extLst>
            </p:cNvPr>
            <p:cNvSpPr txBox="1"/>
            <p:nvPr/>
          </p:nvSpPr>
          <p:spPr>
            <a:xfrm>
              <a:off x="42332" y="0"/>
              <a:ext cx="6206067" cy="1077218"/>
            </a:xfrm>
            <a:prstGeom prst="rect">
              <a:avLst/>
            </a:prstGeom>
            <a:noFill/>
          </p:spPr>
          <p:txBody>
            <a:bodyPr wrap="square" rtlCol="0">
              <a:spAutoFit/>
            </a:bodyPr>
            <a:lstStyle/>
            <a:p>
              <a:r>
                <a:rPr lang="en-GB" sz="4400" dirty="0">
                  <a:latin typeface="Moon Flower" panose="02000500000000000000" pitchFamily="2" charset="77"/>
                </a:rPr>
                <a:t>year 6 – Measurement… </a:t>
              </a:r>
            </a:p>
            <a:p>
              <a:endParaRPr lang="en-GB" sz="2000" dirty="0"/>
            </a:p>
          </p:txBody>
        </p:sp>
      </p:grpSp>
      <p:sp>
        <p:nvSpPr>
          <p:cNvPr id="7" name="Rectangle 6">
            <a:extLst>
              <a:ext uri="{FF2B5EF4-FFF2-40B4-BE49-F238E27FC236}">
                <a16:creationId xmlns:a16="http://schemas.microsoft.com/office/drawing/2014/main" id="{BFE82F9D-8E9A-4B24-8471-68C63FAE8D43}"/>
              </a:ext>
            </a:extLst>
          </p:cNvPr>
          <p:cNvSpPr/>
          <p:nvPr/>
        </p:nvSpPr>
        <p:spPr>
          <a:xfrm>
            <a:off x="2060873" y="1121760"/>
            <a:ext cx="464228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2B6B0E3-0697-4B25-ABE5-A8811C413D84}"/>
              </a:ext>
            </a:extLst>
          </p:cNvPr>
          <p:cNvSpPr txBox="1"/>
          <p:nvPr/>
        </p:nvSpPr>
        <p:spPr>
          <a:xfrm>
            <a:off x="2062530" y="1127027"/>
            <a:ext cx="2021369" cy="338554"/>
          </a:xfrm>
          <a:prstGeom prst="rect">
            <a:avLst/>
          </a:prstGeom>
          <a:noFill/>
        </p:spPr>
        <p:txBody>
          <a:bodyPr wrap="square" rtlCol="0">
            <a:spAutoFit/>
          </a:bodyPr>
          <a:lstStyle/>
          <a:p>
            <a:r>
              <a:rPr lang="en-GB" sz="1600" b="1" u="sng" dirty="0">
                <a:latin typeface="A little sunshine" panose="02000603000000000000" pitchFamily="2" charset="0"/>
                <a:ea typeface="A little sunshine" panose="02000603000000000000" pitchFamily="2" charset="0"/>
              </a:rPr>
              <a:t>Keywords</a:t>
            </a:r>
          </a:p>
        </p:txBody>
      </p:sp>
      <p:sp>
        <p:nvSpPr>
          <p:cNvPr id="9" name="Rectangle 8">
            <a:extLst>
              <a:ext uri="{FF2B5EF4-FFF2-40B4-BE49-F238E27FC236}">
                <a16:creationId xmlns:a16="http://schemas.microsoft.com/office/drawing/2014/main" id="{B82BAE78-35D6-456A-B37E-ED54AA7F6779}"/>
              </a:ext>
            </a:extLst>
          </p:cNvPr>
          <p:cNvSpPr/>
          <p:nvPr/>
        </p:nvSpPr>
        <p:spPr>
          <a:xfrm>
            <a:off x="2060873" y="1420138"/>
            <a:ext cx="4896187" cy="1615827"/>
          </a:xfrm>
          <a:prstGeom prst="rect">
            <a:avLst/>
          </a:prstGeom>
        </p:spPr>
        <p:txBody>
          <a:bodyPr wrap="square">
            <a:spAutoFit/>
          </a:bodyPr>
          <a:lstStyle/>
          <a:p>
            <a:r>
              <a:rPr lang="en-GB" sz="1100" b="1" dirty="0">
                <a:latin typeface="A little sunshine" panose="02000603000000000000" pitchFamily="2" charset="0"/>
                <a:ea typeface="A little sunshine" panose="02000603000000000000" pitchFamily="2" charset="0"/>
              </a:rPr>
              <a:t>Length: </a:t>
            </a:r>
            <a:r>
              <a:rPr lang="en-GB" sz="1100" dirty="0">
                <a:latin typeface="A little sunshine" panose="02000603000000000000" pitchFamily="2" charset="0"/>
                <a:ea typeface="A little sunshine" panose="02000603000000000000" pitchFamily="2" charset="0"/>
              </a:rPr>
              <a:t>the distance from one point to another </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Mass: </a:t>
            </a:r>
            <a:r>
              <a:rPr lang="en-GB" sz="1100" dirty="0">
                <a:latin typeface="A little sunshine" panose="02000603000000000000" pitchFamily="2" charset="0"/>
                <a:ea typeface="A little sunshine" panose="02000603000000000000" pitchFamily="2" charset="0"/>
              </a:rPr>
              <a:t>a measure of how much matter is in an object. </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Capacity: </a:t>
            </a:r>
            <a:r>
              <a:rPr lang="en-GB" sz="1100" dirty="0">
                <a:latin typeface="A little sunshine" panose="02000603000000000000" pitchFamily="2" charset="0"/>
                <a:ea typeface="A little sunshine" panose="02000603000000000000" pitchFamily="2" charset="0"/>
              </a:rPr>
              <a:t>the amount an object can contain (normally liquids)</a:t>
            </a:r>
          </a:p>
          <a:p>
            <a:r>
              <a:rPr lang="en-GB" sz="1100" b="1" dirty="0">
                <a:latin typeface="A little sunshine" panose="02000603000000000000" pitchFamily="2" charset="0"/>
                <a:ea typeface="A little sunshine" panose="02000603000000000000" pitchFamily="2" charset="0"/>
              </a:rPr>
              <a:t>Volume: </a:t>
            </a:r>
            <a:r>
              <a:rPr lang="en-GB" sz="1100" dirty="0">
                <a:latin typeface="A little sunshine" panose="02000603000000000000" pitchFamily="2" charset="0"/>
                <a:ea typeface="A little sunshine" panose="02000603000000000000" pitchFamily="2" charset="0"/>
              </a:rPr>
              <a:t>the amount of 3-dimensional space an object takes up (units of length cubed) </a:t>
            </a:r>
          </a:p>
          <a:p>
            <a:r>
              <a:rPr lang="en-GB" sz="1100" b="1" dirty="0">
                <a:latin typeface="A little sunshine" panose="02000603000000000000" pitchFamily="2" charset="0"/>
                <a:ea typeface="A little sunshine" panose="02000603000000000000" pitchFamily="2" charset="0"/>
              </a:rPr>
              <a:t>Convert: </a:t>
            </a:r>
            <a:r>
              <a:rPr lang="en-GB" sz="1100" dirty="0">
                <a:latin typeface="A little sunshine" panose="02000603000000000000" pitchFamily="2" charset="0"/>
                <a:ea typeface="A little sunshine" panose="02000603000000000000" pitchFamily="2" charset="0"/>
              </a:rPr>
              <a:t>to change a value or expression from one value to another.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Imperial: </a:t>
            </a:r>
            <a:r>
              <a:rPr lang="en-GB" sz="1100" dirty="0">
                <a:latin typeface="A little sunshine" panose="02000603000000000000" pitchFamily="2" charset="0"/>
                <a:ea typeface="A little sunshine" panose="02000603000000000000" pitchFamily="2" charset="0"/>
              </a:rPr>
              <a:t>a system of weights and measures originally developed in England. </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Metric: </a:t>
            </a:r>
            <a:r>
              <a:rPr lang="en-GB" sz="1100" dirty="0">
                <a:latin typeface="A little sunshine" panose="02000603000000000000" pitchFamily="2" charset="0"/>
                <a:ea typeface="A little sunshine" panose="02000603000000000000" pitchFamily="2" charset="0"/>
              </a:rPr>
              <a:t>a system of measuring that replaced the imperial system to fall in line with the rest of Europe.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Proportion: </a:t>
            </a:r>
            <a:r>
              <a:rPr lang="en-GB" sz="1100" dirty="0">
                <a:latin typeface="A little sunshine" panose="02000603000000000000" pitchFamily="2" charset="0"/>
                <a:ea typeface="A little sunshine" panose="02000603000000000000" pitchFamily="2" charset="0"/>
              </a:rPr>
              <a:t>values of two items that increase in the same ratio </a:t>
            </a:r>
            <a:endParaRPr lang="en-GB" sz="1100" b="1" dirty="0">
              <a:latin typeface="A little sunshine" panose="02000603000000000000" pitchFamily="2" charset="0"/>
              <a:ea typeface="A little sunshine" panose="02000603000000000000" pitchFamily="2" charset="0"/>
            </a:endParaRPr>
          </a:p>
          <a:p>
            <a:endParaRPr lang="en-GB" sz="1100" b="1" dirty="0">
              <a:latin typeface="A little sunshine" panose="02000603000000000000" pitchFamily="2" charset="0"/>
              <a:ea typeface="A little sunshine" panose="02000603000000000000" pitchFamily="2" charset="0"/>
            </a:endParaRPr>
          </a:p>
        </p:txBody>
      </p:sp>
      <p:sp>
        <p:nvSpPr>
          <p:cNvPr id="10" name="Rectangle 9">
            <a:extLst>
              <a:ext uri="{FF2B5EF4-FFF2-40B4-BE49-F238E27FC236}">
                <a16:creationId xmlns:a16="http://schemas.microsoft.com/office/drawing/2014/main" id="{63D0F6A7-131B-45EC-AE83-7B0B7B416240}"/>
              </a:ext>
            </a:extLst>
          </p:cNvPr>
          <p:cNvSpPr/>
          <p:nvPr/>
        </p:nvSpPr>
        <p:spPr>
          <a:xfrm>
            <a:off x="94529" y="1125365"/>
            <a:ext cx="1924301" cy="1901128"/>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721E84BE-F390-4181-8CF5-64B72326915A}"/>
              </a:ext>
            </a:extLst>
          </p:cNvPr>
          <p:cNvSpPr txBox="1"/>
          <p:nvPr/>
        </p:nvSpPr>
        <p:spPr>
          <a:xfrm>
            <a:off x="101670" y="1160795"/>
            <a:ext cx="1973416"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What do I need to be able to do? </a:t>
            </a:r>
          </a:p>
        </p:txBody>
      </p:sp>
      <p:sp>
        <p:nvSpPr>
          <p:cNvPr id="12" name="Rectangle 11">
            <a:extLst>
              <a:ext uri="{FF2B5EF4-FFF2-40B4-BE49-F238E27FC236}">
                <a16:creationId xmlns:a16="http://schemas.microsoft.com/office/drawing/2014/main" id="{FDBD0435-9573-4ABF-9E72-81988B85D7AF}"/>
              </a:ext>
            </a:extLst>
          </p:cNvPr>
          <p:cNvSpPr/>
          <p:nvPr/>
        </p:nvSpPr>
        <p:spPr>
          <a:xfrm>
            <a:off x="94529" y="1377819"/>
            <a:ext cx="1883646" cy="1631216"/>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By the end of this unit you should be able to: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Recognise metric measures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Convert metric measures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Calculate with metric measures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Understand Miles and Kilometre relationships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Recognise Imperial measures and conversions </a:t>
            </a:r>
          </a:p>
          <a:p>
            <a:pPr marL="171450" indent="-171450">
              <a:buFont typeface="Arial" panose="020B0604020202020204" pitchFamily="34" charset="0"/>
              <a:buChar char="•"/>
            </a:pPr>
            <a:endParaRPr lang="en-GB" sz="1000" dirty="0">
              <a:latin typeface="A little sunshine" panose="02000603000000000000" pitchFamily="2" charset="0"/>
              <a:ea typeface="A little sunshine" panose="02000603000000000000" pitchFamily="2" charset="0"/>
            </a:endParaRPr>
          </a:p>
        </p:txBody>
      </p:sp>
      <p:sp>
        <p:nvSpPr>
          <p:cNvPr id="13" name="TextBox 12">
            <a:extLst>
              <a:ext uri="{FF2B5EF4-FFF2-40B4-BE49-F238E27FC236}">
                <a16:creationId xmlns:a16="http://schemas.microsoft.com/office/drawing/2014/main" id="{711826CF-AF8A-42A8-AAD0-47A94552DE54}"/>
              </a:ext>
            </a:extLst>
          </p:cNvPr>
          <p:cNvSpPr txBox="1"/>
          <p:nvPr/>
        </p:nvSpPr>
        <p:spPr>
          <a:xfrm>
            <a:off x="-37495" y="793425"/>
            <a:ext cx="1973416" cy="338554"/>
          </a:xfrm>
          <a:prstGeom prst="rect">
            <a:avLst/>
          </a:prstGeom>
          <a:noFill/>
        </p:spPr>
        <p:txBody>
          <a:bodyPr wrap="square" rtlCol="0">
            <a:spAutoFit/>
          </a:bodyPr>
          <a:lstStyle/>
          <a:p>
            <a:r>
              <a:rPr lang="en-GB" sz="1600" dirty="0">
                <a:latin typeface="A little sunshine" panose="02000603000000000000" pitchFamily="2" charset="0"/>
                <a:ea typeface="A little sunshine" panose="02000603000000000000" pitchFamily="2" charset="0"/>
              </a:rPr>
              <a:t>@</a:t>
            </a:r>
            <a:r>
              <a:rPr lang="en-GB" sz="1600" dirty="0" err="1">
                <a:latin typeface="A little sunshine" panose="02000603000000000000" pitchFamily="2" charset="0"/>
                <a:ea typeface="A little sunshine" panose="02000603000000000000" pitchFamily="2" charset="0"/>
              </a:rPr>
              <a:t>whisto_maths</a:t>
            </a:r>
            <a:endParaRPr lang="en-GB" sz="1600" dirty="0">
              <a:latin typeface="A little sunshine" panose="02000603000000000000" pitchFamily="2" charset="0"/>
              <a:ea typeface="A little sunshine" panose="02000603000000000000" pitchFamily="2" charset="0"/>
            </a:endParaRPr>
          </a:p>
        </p:txBody>
      </p:sp>
      <p:sp>
        <p:nvSpPr>
          <p:cNvPr id="14" name="Rectangle 13">
            <a:extLst>
              <a:ext uri="{FF2B5EF4-FFF2-40B4-BE49-F238E27FC236}">
                <a16:creationId xmlns:a16="http://schemas.microsoft.com/office/drawing/2014/main" id="{45FC30AC-0E9C-4326-AB42-2830E8548846}"/>
              </a:ext>
            </a:extLst>
          </p:cNvPr>
          <p:cNvSpPr/>
          <p:nvPr/>
        </p:nvSpPr>
        <p:spPr>
          <a:xfrm>
            <a:off x="94529" y="3085289"/>
            <a:ext cx="3334471" cy="286417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31BC7230-146F-4A75-B44E-5155CF00C937}"/>
              </a:ext>
            </a:extLst>
          </p:cNvPr>
          <p:cNvSpPr/>
          <p:nvPr/>
        </p:nvSpPr>
        <p:spPr>
          <a:xfrm>
            <a:off x="3497580" y="3099543"/>
            <a:ext cx="3205577" cy="284307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C2C5CEBC-B468-41E9-9055-985F1B7F1790}"/>
              </a:ext>
            </a:extLst>
          </p:cNvPr>
          <p:cNvSpPr txBox="1"/>
          <p:nvPr/>
        </p:nvSpPr>
        <p:spPr>
          <a:xfrm>
            <a:off x="77693" y="3054680"/>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Metric measures</a:t>
            </a:r>
          </a:p>
        </p:txBody>
      </p:sp>
      <p:sp>
        <p:nvSpPr>
          <p:cNvPr id="17" name="TextBox 16">
            <a:extLst>
              <a:ext uri="{FF2B5EF4-FFF2-40B4-BE49-F238E27FC236}">
                <a16:creationId xmlns:a16="http://schemas.microsoft.com/office/drawing/2014/main" id="{AAB098D1-15C7-4FD8-8834-07E3DFA7D154}"/>
              </a:ext>
            </a:extLst>
          </p:cNvPr>
          <p:cNvSpPr txBox="1"/>
          <p:nvPr/>
        </p:nvSpPr>
        <p:spPr>
          <a:xfrm>
            <a:off x="77693" y="3293978"/>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Length</a:t>
            </a:r>
          </a:p>
        </p:txBody>
      </p:sp>
      <p:sp>
        <p:nvSpPr>
          <p:cNvPr id="18" name="TextBox 17">
            <a:extLst>
              <a:ext uri="{FF2B5EF4-FFF2-40B4-BE49-F238E27FC236}">
                <a16:creationId xmlns:a16="http://schemas.microsoft.com/office/drawing/2014/main" id="{C626CE92-BA33-4E35-ABF7-454E0013B397}"/>
              </a:ext>
            </a:extLst>
          </p:cNvPr>
          <p:cNvSpPr txBox="1"/>
          <p:nvPr/>
        </p:nvSpPr>
        <p:spPr>
          <a:xfrm>
            <a:off x="440418" y="3330140"/>
            <a:ext cx="1495503"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Common units of length or distance are </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ABDBB44-AB99-49AA-BD6A-7120FED76EE4}"/>
                  </a:ext>
                </a:extLst>
              </p:cNvPr>
              <p:cNvSpPr txBox="1"/>
              <p:nvPr/>
            </p:nvSpPr>
            <p:spPr>
              <a:xfrm>
                <a:off x="77693" y="3494033"/>
                <a:ext cx="2278411"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Millimetres </a:t>
                </a:r>
                <a:r>
                  <a:rPr lang="en-GB" sz="800" dirty="0">
                    <a:latin typeface="A little sunshine" panose="02000603000000000000" pitchFamily="2" charset="0"/>
                    <a:ea typeface="A little sunshine" panose="02000603000000000000" pitchFamily="2" charset="0"/>
                  </a:rPr>
                  <a:t>(mm) – “Milli” prefix means one thousandth or </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p>
            </p:txBody>
          </p:sp>
        </mc:Choice>
        <mc:Fallback xmlns="">
          <p:sp>
            <p:nvSpPr>
              <p:cNvPr id="19" name="TextBox 18">
                <a:extLst>
                  <a:ext uri="{FF2B5EF4-FFF2-40B4-BE49-F238E27FC236}">
                    <a16:creationId xmlns:a16="http://schemas.microsoft.com/office/drawing/2014/main" id="{4ABDBB44-AB99-49AA-BD6A-7120FED76EE4}"/>
                  </a:ext>
                </a:extLst>
              </p:cNvPr>
              <p:cNvSpPr txBox="1">
                <a:spLocks noRot="1" noChangeAspect="1" noMove="1" noResize="1" noEditPoints="1" noAdjustHandles="1" noChangeArrowheads="1" noChangeShapeType="1" noTextEdit="1"/>
              </p:cNvSpPr>
              <p:nvPr/>
            </p:nvSpPr>
            <p:spPr>
              <a:xfrm>
                <a:off x="77693" y="3494033"/>
                <a:ext cx="2278411" cy="215444"/>
              </a:xfrm>
              <a:prstGeom prst="rect">
                <a:avLst/>
              </a:prstGeom>
              <a:blipFill>
                <a:blip r:embed="rId5"/>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FF50795-1A85-4E2F-8DD0-91C330547876}"/>
                  </a:ext>
                </a:extLst>
              </p:cNvPr>
              <p:cNvSpPr txBox="1"/>
              <p:nvPr/>
            </p:nvSpPr>
            <p:spPr>
              <a:xfrm>
                <a:off x="77693" y="3646297"/>
                <a:ext cx="2278411"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Centimetres </a:t>
                </a:r>
                <a:r>
                  <a:rPr lang="en-GB" sz="800" dirty="0">
                    <a:latin typeface="A little sunshine" panose="02000603000000000000" pitchFamily="2" charset="0"/>
                    <a:ea typeface="A little sunshine" panose="02000603000000000000" pitchFamily="2" charset="0"/>
                  </a:rPr>
                  <a:t>(cm) – “</a:t>
                </a:r>
                <a:r>
                  <a:rPr lang="en-GB" sz="800" dirty="0" err="1">
                    <a:latin typeface="A little sunshine" panose="02000603000000000000" pitchFamily="2" charset="0"/>
                    <a:ea typeface="A little sunshine" panose="02000603000000000000" pitchFamily="2" charset="0"/>
                  </a:rPr>
                  <a:t>Centi</a:t>
                </a:r>
                <a:r>
                  <a:rPr lang="en-GB" sz="800" dirty="0">
                    <a:latin typeface="A little sunshine" panose="02000603000000000000" pitchFamily="2" charset="0"/>
                    <a:ea typeface="A little sunshine" panose="02000603000000000000" pitchFamily="2" charset="0"/>
                  </a:rPr>
                  <a:t>” prefix means one hundredth or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 </a:t>
                </a:r>
              </a:p>
            </p:txBody>
          </p:sp>
        </mc:Choice>
        <mc:Fallback xmlns="">
          <p:sp>
            <p:nvSpPr>
              <p:cNvPr id="20" name="TextBox 19">
                <a:extLst>
                  <a:ext uri="{FF2B5EF4-FFF2-40B4-BE49-F238E27FC236}">
                    <a16:creationId xmlns:a16="http://schemas.microsoft.com/office/drawing/2014/main" id="{DFF50795-1A85-4E2F-8DD0-91C330547876}"/>
                  </a:ext>
                </a:extLst>
              </p:cNvPr>
              <p:cNvSpPr txBox="1">
                <a:spLocks noRot="1" noChangeAspect="1" noMove="1" noResize="1" noEditPoints="1" noAdjustHandles="1" noChangeArrowheads="1" noChangeShapeType="1" noTextEdit="1"/>
              </p:cNvSpPr>
              <p:nvPr/>
            </p:nvSpPr>
            <p:spPr>
              <a:xfrm>
                <a:off x="77693" y="3646297"/>
                <a:ext cx="2278411" cy="215444"/>
              </a:xfrm>
              <a:prstGeom prst="rect">
                <a:avLst/>
              </a:prstGeom>
              <a:blipFill>
                <a:blip r:embed="rId6"/>
                <a:stretch>
                  <a:fillRect b="-8571"/>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95A64F41-C291-40A1-9D7F-46247DBBF5DA}"/>
              </a:ext>
            </a:extLst>
          </p:cNvPr>
          <p:cNvSpPr txBox="1"/>
          <p:nvPr/>
        </p:nvSpPr>
        <p:spPr>
          <a:xfrm>
            <a:off x="77693" y="3787192"/>
            <a:ext cx="867187"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Metres </a:t>
            </a:r>
            <a:r>
              <a:rPr lang="en-GB" sz="800" dirty="0">
                <a:latin typeface="A little sunshine" panose="02000603000000000000" pitchFamily="2" charset="0"/>
                <a:ea typeface="A little sunshine" panose="02000603000000000000" pitchFamily="2" charset="0"/>
              </a:rPr>
              <a:t>(m)</a:t>
            </a:r>
            <a:r>
              <a:rPr lang="en-GB" sz="800" b="1" dirty="0">
                <a:latin typeface="A little sunshine" panose="02000603000000000000" pitchFamily="2" charset="0"/>
                <a:ea typeface="A little sunshine" panose="02000603000000000000" pitchFamily="2" charset="0"/>
              </a:rPr>
              <a:t> </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AF1CDD47-4F21-4C8F-98B5-0A739E54155E}"/>
                  </a:ext>
                </a:extLst>
              </p:cNvPr>
              <p:cNvSpPr txBox="1"/>
              <p:nvPr/>
            </p:nvSpPr>
            <p:spPr>
              <a:xfrm>
                <a:off x="77693" y="3925523"/>
                <a:ext cx="1997393"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Kilometres </a:t>
                </a:r>
                <a:r>
                  <a:rPr lang="en-GB" sz="800" dirty="0">
                    <a:latin typeface="A little sunshine" panose="02000603000000000000" pitchFamily="2" charset="0"/>
                    <a:ea typeface="A little sunshine" panose="02000603000000000000" pitchFamily="2" charset="0"/>
                  </a:rPr>
                  <a:t>(km) – “Kilo” prefix means a thousand </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1000</a:t>
                </a:r>
                <a:r>
                  <a:rPr lang="en-GB" sz="800" dirty="0">
                    <a:latin typeface="A little sunshine" panose="02000603000000000000" pitchFamily="2" charset="0"/>
                    <a:ea typeface="A little sunshine" panose="02000603000000000000" pitchFamily="2" charset="0"/>
                  </a:rPr>
                  <a:t> </a:t>
                </a:r>
                <a:r>
                  <a:rPr lang="en-GB" sz="800" b="1" dirty="0">
                    <a:latin typeface="A little sunshine" panose="02000603000000000000" pitchFamily="2" charset="0"/>
                    <a:ea typeface="A little sunshine" panose="02000603000000000000" pitchFamily="2" charset="0"/>
                  </a:rPr>
                  <a:t> </a:t>
                </a:r>
              </a:p>
            </p:txBody>
          </p:sp>
        </mc:Choice>
        <mc:Fallback xmlns="">
          <p:sp>
            <p:nvSpPr>
              <p:cNvPr id="22" name="TextBox 21">
                <a:extLst>
                  <a:ext uri="{FF2B5EF4-FFF2-40B4-BE49-F238E27FC236}">
                    <a16:creationId xmlns:a16="http://schemas.microsoft.com/office/drawing/2014/main" id="{AF1CDD47-4F21-4C8F-98B5-0A739E54155E}"/>
                  </a:ext>
                </a:extLst>
              </p:cNvPr>
              <p:cNvSpPr txBox="1">
                <a:spLocks noRot="1" noChangeAspect="1" noMove="1" noResize="1" noEditPoints="1" noAdjustHandles="1" noChangeArrowheads="1" noChangeShapeType="1" noTextEdit="1"/>
              </p:cNvSpPr>
              <p:nvPr/>
            </p:nvSpPr>
            <p:spPr>
              <a:xfrm>
                <a:off x="77693" y="3925523"/>
                <a:ext cx="1997393" cy="215444"/>
              </a:xfrm>
              <a:prstGeom prst="rect">
                <a:avLst/>
              </a:prstGeom>
              <a:blipFill>
                <a:blip r:embed="rId7"/>
                <a:stretch>
                  <a:fillRect b="-8571"/>
                </a:stretch>
              </a:blipFill>
            </p:spPr>
            <p:txBody>
              <a:bodyPr/>
              <a:lstStyle/>
              <a:p>
                <a:r>
                  <a:rPr lang="en-GB">
                    <a:noFill/>
                  </a:rPr>
                  <a:t> </a:t>
                </a:r>
              </a:p>
            </p:txBody>
          </p:sp>
        </mc:Fallback>
      </mc:AlternateContent>
      <p:grpSp>
        <p:nvGrpSpPr>
          <p:cNvPr id="37" name="Group 36">
            <a:extLst>
              <a:ext uri="{FF2B5EF4-FFF2-40B4-BE49-F238E27FC236}">
                <a16:creationId xmlns:a16="http://schemas.microsoft.com/office/drawing/2014/main" id="{702AA78F-5A26-4E03-A832-FD6D4C8A075A}"/>
              </a:ext>
            </a:extLst>
          </p:cNvPr>
          <p:cNvGrpSpPr/>
          <p:nvPr/>
        </p:nvGrpSpPr>
        <p:grpSpPr>
          <a:xfrm>
            <a:off x="2445291" y="3545584"/>
            <a:ext cx="862075" cy="568711"/>
            <a:chOff x="2470612" y="3573697"/>
            <a:chExt cx="862075" cy="568711"/>
          </a:xfrm>
        </p:grpSpPr>
        <p:pic>
          <p:nvPicPr>
            <p:cNvPr id="3" name="Picture 2">
              <a:extLst>
                <a:ext uri="{FF2B5EF4-FFF2-40B4-BE49-F238E27FC236}">
                  <a16:creationId xmlns:a16="http://schemas.microsoft.com/office/drawing/2014/main" id="{ED37B0B9-86A1-4F87-A596-283B8F8FA6A9}"/>
                </a:ext>
              </a:extLst>
            </p:cNvPr>
            <p:cNvPicPr>
              <a:picLocks noChangeAspect="1"/>
            </p:cNvPicPr>
            <p:nvPr/>
          </p:nvPicPr>
          <p:blipFill>
            <a:blip r:embed="rId8"/>
            <a:stretch>
              <a:fillRect/>
            </a:stretch>
          </p:blipFill>
          <p:spPr>
            <a:xfrm>
              <a:off x="3063150" y="3636596"/>
              <a:ext cx="223356" cy="442914"/>
            </a:xfrm>
            <a:prstGeom prst="rect">
              <a:avLst/>
            </a:prstGeom>
          </p:spPr>
        </p:pic>
        <p:cxnSp>
          <p:nvCxnSpPr>
            <p:cNvPr id="25" name="Straight Arrow Connector 24">
              <a:extLst>
                <a:ext uri="{FF2B5EF4-FFF2-40B4-BE49-F238E27FC236}">
                  <a16:creationId xmlns:a16="http://schemas.microsoft.com/office/drawing/2014/main" id="{9D4B5677-D849-46D3-8DF7-C76AC9D05984}"/>
                </a:ext>
              </a:extLst>
            </p:cNvPr>
            <p:cNvCxnSpPr/>
            <p:nvPr/>
          </p:nvCxnSpPr>
          <p:spPr>
            <a:xfrm>
              <a:off x="3007823" y="3626099"/>
              <a:ext cx="0" cy="47128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0082F430-1F67-4511-A42A-DED1F63C4363}"/>
                </a:ext>
              </a:extLst>
            </p:cNvPr>
            <p:cNvSpPr txBox="1"/>
            <p:nvPr/>
          </p:nvSpPr>
          <p:spPr>
            <a:xfrm>
              <a:off x="2470612" y="3722107"/>
              <a:ext cx="622291" cy="276999"/>
            </a:xfrm>
            <a:prstGeom prst="rect">
              <a:avLst/>
            </a:prstGeom>
            <a:noFill/>
          </p:spPr>
          <p:txBody>
            <a:bodyPr wrap="square" rtlCol="0">
              <a:spAutoFit/>
            </a:bodyPr>
            <a:lstStyle/>
            <a:p>
              <a:r>
                <a:rPr lang="en-GB" sz="600" dirty="0">
                  <a:latin typeface="A little sunshine" panose="02000603000000000000" pitchFamily="2" charset="0"/>
                  <a:ea typeface="A little sunshine" panose="02000603000000000000" pitchFamily="2" charset="0"/>
                </a:rPr>
                <a:t>Average height of a man is 2m</a:t>
              </a:r>
            </a:p>
          </p:txBody>
        </p:sp>
        <p:sp>
          <p:nvSpPr>
            <p:cNvPr id="27" name="Rectangle 26">
              <a:extLst>
                <a:ext uri="{FF2B5EF4-FFF2-40B4-BE49-F238E27FC236}">
                  <a16:creationId xmlns:a16="http://schemas.microsoft.com/office/drawing/2014/main" id="{A462BE62-3A5B-4809-B93A-FC048D16A002}"/>
                </a:ext>
              </a:extLst>
            </p:cNvPr>
            <p:cNvSpPr/>
            <p:nvPr/>
          </p:nvSpPr>
          <p:spPr>
            <a:xfrm>
              <a:off x="2509727" y="3573697"/>
              <a:ext cx="822960" cy="56871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TextBox 27">
            <a:extLst>
              <a:ext uri="{FF2B5EF4-FFF2-40B4-BE49-F238E27FC236}">
                <a16:creationId xmlns:a16="http://schemas.microsoft.com/office/drawing/2014/main" id="{2472AE2B-5855-46F7-8C31-AFC6840A5860}"/>
              </a:ext>
            </a:extLst>
          </p:cNvPr>
          <p:cNvSpPr txBox="1"/>
          <p:nvPr/>
        </p:nvSpPr>
        <p:spPr>
          <a:xfrm>
            <a:off x="70001" y="4354635"/>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Mass (Weight)</a:t>
            </a:r>
          </a:p>
        </p:txBody>
      </p:sp>
      <p:sp>
        <p:nvSpPr>
          <p:cNvPr id="29" name="TextBox 28">
            <a:extLst>
              <a:ext uri="{FF2B5EF4-FFF2-40B4-BE49-F238E27FC236}">
                <a16:creationId xmlns:a16="http://schemas.microsoft.com/office/drawing/2014/main" id="{1178C970-4BA4-401A-B366-AB4055F93B72}"/>
              </a:ext>
            </a:extLst>
          </p:cNvPr>
          <p:cNvSpPr txBox="1"/>
          <p:nvPr/>
        </p:nvSpPr>
        <p:spPr>
          <a:xfrm>
            <a:off x="77693" y="4526139"/>
            <a:ext cx="760508"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Grams </a:t>
            </a:r>
            <a:r>
              <a:rPr lang="en-GB" sz="800" dirty="0">
                <a:latin typeface="A little sunshine" panose="02000603000000000000" pitchFamily="2" charset="0"/>
                <a:ea typeface="A little sunshine" panose="02000603000000000000" pitchFamily="2" charset="0"/>
              </a:rPr>
              <a:t>(g) </a:t>
            </a:r>
            <a:endParaRPr lang="en-GB" sz="800" b="1" dirty="0">
              <a:latin typeface="A little sunshine" panose="02000603000000000000" pitchFamily="2" charset="0"/>
              <a:ea typeface="A little sunshine" panose="02000603000000000000" pitchFamily="2" charset="0"/>
            </a:endParaRP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13F1841-B428-4632-A46E-29A5E338C925}"/>
                  </a:ext>
                </a:extLst>
              </p:cNvPr>
              <p:cNvSpPr txBox="1"/>
              <p:nvPr/>
            </p:nvSpPr>
            <p:spPr>
              <a:xfrm>
                <a:off x="73338" y="4657633"/>
                <a:ext cx="1945492"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Kilograms </a:t>
                </a:r>
                <a:r>
                  <a:rPr lang="en-GB" sz="800" dirty="0">
                    <a:latin typeface="A little sunshine" panose="02000603000000000000" pitchFamily="2" charset="0"/>
                    <a:ea typeface="A little sunshine" panose="02000603000000000000" pitchFamily="2" charset="0"/>
                  </a:rPr>
                  <a:t>(kg) – “Kilo” prefix means a thousand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1000</a:t>
                </a:r>
                <a:r>
                  <a:rPr lang="en-GB" sz="800" dirty="0">
                    <a:latin typeface="A little sunshine" panose="02000603000000000000" pitchFamily="2" charset="0"/>
                    <a:ea typeface="A little sunshine" panose="02000603000000000000" pitchFamily="2" charset="0"/>
                  </a:rPr>
                  <a:t> </a:t>
                </a:r>
                <a:endParaRPr lang="en-GB" sz="800" b="1" dirty="0">
                  <a:latin typeface="A little sunshine" panose="02000603000000000000" pitchFamily="2" charset="0"/>
                  <a:ea typeface="A little sunshine" panose="02000603000000000000" pitchFamily="2" charset="0"/>
                </a:endParaRPr>
              </a:p>
            </p:txBody>
          </p:sp>
        </mc:Choice>
        <mc:Fallback xmlns="">
          <p:sp>
            <p:nvSpPr>
              <p:cNvPr id="30" name="TextBox 29">
                <a:extLst>
                  <a:ext uri="{FF2B5EF4-FFF2-40B4-BE49-F238E27FC236}">
                    <a16:creationId xmlns:a16="http://schemas.microsoft.com/office/drawing/2014/main" id="{D13F1841-B428-4632-A46E-29A5E338C925}"/>
                  </a:ext>
                </a:extLst>
              </p:cNvPr>
              <p:cNvSpPr txBox="1">
                <a:spLocks noRot="1" noChangeAspect="1" noMove="1" noResize="1" noEditPoints="1" noAdjustHandles="1" noChangeArrowheads="1" noChangeShapeType="1" noTextEdit="1"/>
              </p:cNvSpPr>
              <p:nvPr/>
            </p:nvSpPr>
            <p:spPr>
              <a:xfrm>
                <a:off x="73338" y="4657633"/>
                <a:ext cx="1945492" cy="215444"/>
              </a:xfrm>
              <a:prstGeom prst="rect">
                <a:avLst/>
              </a:prstGeom>
              <a:blipFill>
                <a:blip r:embed="rId9"/>
                <a:stretch>
                  <a:fillRect b="-8571"/>
                </a:stretch>
              </a:blipFill>
            </p:spPr>
            <p:txBody>
              <a:bodyPr/>
              <a:lstStyle/>
              <a:p>
                <a:r>
                  <a:rPr lang="en-GB">
                    <a:noFill/>
                  </a:rPr>
                  <a:t> </a:t>
                </a:r>
              </a:p>
            </p:txBody>
          </p:sp>
        </mc:Fallback>
      </mc:AlternateContent>
      <p:sp>
        <p:nvSpPr>
          <p:cNvPr id="31" name="TextBox 30">
            <a:extLst>
              <a:ext uri="{FF2B5EF4-FFF2-40B4-BE49-F238E27FC236}">
                <a16:creationId xmlns:a16="http://schemas.microsoft.com/office/drawing/2014/main" id="{AB6127A3-87F7-4A3E-97D3-7E80D25BA340}"/>
              </a:ext>
            </a:extLst>
          </p:cNvPr>
          <p:cNvSpPr txBox="1"/>
          <p:nvPr/>
        </p:nvSpPr>
        <p:spPr>
          <a:xfrm>
            <a:off x="73338" y="4805365"/>
            <a:ext cx="548454"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Tonnes </a:t>
            </a:r>
            <a:r>
              <a:rPr lang="en-GB" sz="800" dirty="0">
                <a:latin typeface="A little sunshine" panose="02000603000000000000" pitchFamily="2" charset="0"/>
                <a:ea typeface="A little sunshine" panose="02000603000000000000" pitchFamily="2" charset="0"/>
              </a:rPr>
              <a:t>(t) </a:t>
            </a:r>
            <a:endParaRPr lang="en-GB" sz="800" b="1" dirty="0">
              <a:latin typeface="A little sunshine" panose="02000603000000000000" pitchFamily="2" charset="0"/>
              <a:ea typeface="A little sunshine" panose="02000603000000000000" pitchFamily="2" charset="0"/>
            </a:endParaRPr>
          </a:p>
        </p:txBody>
      </p:sp>
      <p:pic>
        <p:nvPicPr>
          <p:cNvPr id="32" name="Picture 31">
            <a:extLst>
              <a:ext uri="{FF2B5EF4-FFF2-40B4-BE49-F238E27FC236}">
                <a16:creationId xmlns:a16="http://schemas.microsoft.com/office/drawing/2014/main" id="{9DDB12A7-0A8A-4BE5-A720-C56B75EE6CA9}"/>
              </a:ext>
            </a:extLst>
          </p:cNvPr>
          <p:cNvPicPr>
            <a:picLocks noChangeAspect="1"/>
          </p:cNvPicPr>
          <p:nvPr/>
        </p:nvPicPr>
        <p:blipFill>
          <a:blip r:embed="rId10"/>
          <a:stretch>
            <a:fillRect/>
          </a:stretch>
        </p:blipFill>
        <p:spPr>
          <a:xfrm>
            <a:off x="817528" y="4328491"/>
            <a:ext cx="341355" cy="302359"/>
          </a:xfrm>
          <a:prstGeom prst="rect">
            <a:avLst/>
          </a:prstGeom>
        </p:spPr>
      </p:pic>
      <p:sp>
        <p:nvSpPr>
          <p:cNvPr id="33" name="TextBox 32">
            <a:extLst>
              <a:ext uri="{FF2B5EF4-FFF2-40B4-BE49-F238E27FC236}">
                <a16:creationId xmlns:a16="http://schemas.microsoft.com/office/drawing/2014/main" id="{1FB828D8-DB33-402B-91B0-AE655E885D28}"/>
              </a:ext>
            </a:extLst>
          </p:cNvPr>
          <p:cNvSpPr txBox="1"/>
          <p:nvPr/>
        </p:nvSpPr>
        <p:spPr>
          <a:xfrm>
            <a:off x="70584" y="5172808"/>
            <a:ext cx="581349"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Capacity </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2D77CDDC-BDF4-473C-8489-C797D6303730}"/>
                  </a:ext>
                </a:extLst>
              </p:cNvPr>
              <p:cNvSpPr txBox="1"/>
              <p:nvPr/>
            </p:nvSpPr>
            <p:spPr>
              <a:xfrm>
                <a:off x="70001" y="5378442"/>
                <a:ext cx="2089895"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Millilitre </a:t>
                </a:r>
                <a:r>
                  <a:rPr lang="en-GB" sz="800" dirty="0">
                    <a:latin typeface="A little sunshine" panose="02000603000000000000" pitchFamily="2" charset="0"/>
                    <a:ea typeface="A little sunshine" panose="02000603000000000000" pitchFamily="2" charset="0"/>
                  </a:rPr>
                  <a:t>(ml) - “Milli” prefix means one thousandth or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p>
            </p:txBody>
          </p:sp>
        </mc:Choice>
        <mc:Fallback xmlns="">
          <p:sp>
            <p:nvSpPr>
              <p:cNvPr id="34" name="TextBox 33">
                <a:extLst>
                  <a:ext uri="{FF2B5EF4-FFF2-40B4-BE49-F238E27FC236}">
                    <a16:creationId xmlns:a16="http://schemas.microsoft.com/office/drawing/2014/main" id="{2D77CDDC-BDF4-473C-8489-C797D6303730}"/>
                  </a:ext>
                </a:extLst>
              </p:cNvPr>
              <p:cNvSpPr txBox="1">
                <a:spLocks noRot="1" noChangeAspect="1" noMove="1" noResize="1" noEditPoints="1" noAdjustHandles="1" noChangeArrowheads="1" noChangeShapeType="1" noTextEdit="1"/>
              </p:cNvSpPr>
              <p:nvPr/>
            </p:nvSpPr>
            <p:spPr>
              <a:xfrm>
                <a:off x="70001" y="5378442"/>
                <a:ext cx="2089895" cy="215444"/>
              </a:xfrm>
              <a:prstGeom prst="rect">
                <a:avLst/>
              </a:prstGeom>
              <a:blipFill>
                <a:blip r:embed="rId11"/>
                <a:stretch>
                  <a:fillRect b="-5556"/>
                </a:stretch>
              </a:blipFill>
            </p:spPr>
            <p:txBody>
              <a:bodyPr/>
              <a:lstStyle/>
              <a:p>
                <a:r>
                  <a:rPr lang="en-GB">
                    <a:noFill/>
                  </a:rPr>
                  <a:t> </a:t>
                </a:r>
              </a:p>
            </p:txBody>
          </p:sp>
        </mc:Fallback>
      </mc:AlternateContent>
      <p:sp>
        <p:nvSpPr>
          <p:cNvPr id="35" name="TextBox 34">
            <a:extLst>
              <a:ext uri="{FF2B5EF4-FFF2-40B4-BE49-F238E27FC236}">
                <a16:creationId xmlns:a16="http://schemas.microsoft.com/office/drawing/2014/main" id="{EA968280-61CE-43FE-8CC7-61792E0B794F}"/>
              </a:ext>
            </a:extLst>
          </p:cNvPr>
          <p:cNvSpPr txBox="1"/>
          <p:nvPr/>
        </p:nvSpPr>
        <p:spPr>
          <a:xfrm>
            <a:off x="77960" y="5507282"/>
            <a:ext cx="540496"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Litre </a:t>
            </a:r>
            <a:r>
              <a:rPr lang="en-GB" sz="800" dirty="0">
                <a:latin typeface="A little sunshine" panose="02000603000000000000" pitchFamily="2" charset="0"/>
                <a:ea typeface="A little sunshine" panose="02000603000000000000" pitchFamily="2" charset="0"/>
              </a:rPr>
              <a:t>(l) </a:t>
            </a:r>
            <a:endParaRPr lang="en-GB" sz="800" b="1" dirty="0">
              <a:latin typeface="A little sunshine" panose="02000603000000000000" pitchFamily="2" charset="0"/>
              <a:ea typeface="A little sunshine" panose="02000603000000000000" pitchFamily="2" charset="0"/>
            </a:endParaRPr>
          </a:p>
        </p:txBody>
      </p:sp>
      <p:grpSp>
        <p:nvGrpSpPr>
          <p:cNvPr id="49" name="Group 48">
            <a:extLst>
              <a:ext uri="{FF2B5EF4-FFF2-40B4-BE49-F238E27FC236}">
                <a16:creationId xmlns:a16="http://schemas.microsoft.com/office/drawing/2014/main" id="{8D53320A-8D94-4C9A-8C1B-17FA3FA6CB51}"/>
              </a:ext>
            </a:extLst>
          </p:cNvPr>
          <p:cNvGrpSpPr/>
          <p:nvPr/>
        </p:nvGrpSpPr>
        <p:grpSpPr>
          <a:xfrm>
            <a:off x="2472839" y="5187161"/>
            <a:ext cx="870664" cy="635374"/>
            <a:chOff x="2490169" y="5193926"/>
            <a:chExt cx="870664" cy="635374"/>
          </a:xfrm>
        </p:grpSpPr>
        <p:pic>
          <p:nvPicPr>
            <p:cNvPr id="39" name="Picture 38">
              <a:extLst>
                <a:ext uri="{FF2B5EF4-FFF2-40B4-BE49-F238E27FC236}">
                  <a16:creationId xmlns:a16="http://schemas.microsoft.com/office/drawing/2014/main" id="{7C751A31-85C2-4B36-9882-E9CCA8C6FC89}"/>
                </a:ext>
              </a:extLst>
            </p:cNvPr>
            <p:cNvPicPr>
              <a:picLocks noChangeAspect="1"/>
            </p:cNvPicPr>
            <p:nvPr/>
          </p:nvPicPr>
          <p:blipFill>
            <a:blip r:embed="rId12"/>
            <a:stretch>
              <a:fillRect/>
            </a:stretch>
          </p:blipFill>
          <p:spPr>
            <a:xfrm>
              <a:off x="2570350" y="5217977"/>
              <a:ext cx="199224" cy="536373"/>
            </a:xfrm>
            <a:prstGeom prst="rect">
              <a:avLst/>
            </a:prstGeom>
          </p:spPr>
        </p:pic>
        <p:sp>
          <p:nvSpPr>
            <p:cNvPr id="40" name="TextBox 39">
              <a:extLst>
                <a:ext uri="{FF2B5EF4-FFF2-40B4-BE49-F238E27FC236}">
                  <a16:creationId xmlns:a16="http://schemas.microsoft.com/office/drawing/2014/main" id="{AA29B598-25EB-44E4-9D67-D044B2D8BA89}"/>
                </a:ext>
              </a:extLst>
            </p:cNvPr>
            <p:cNvSpPr txBox="1"/>
            <p:nvPr/>
          </p:nvSpPr>
          <p:spPr>
            <a:xfrm>
              <a:off x="2738542" y="5230283"/>
              <a:ext cx="622291" cy="276999"/>
            </a:xfrm>
            <a:prstGeom prst="rect">
              <a:avLst/>
            </a:prstGeom>
            <a:noFill/>
          </p:spPr>
          <p:txBody>
            <a:bodyPr wrap="square" rtlCol="0">
              <a:spAutoFit/>
            </a:bodyPr>
            <a:lstStyle/>
            <a:p>
              <a:r>
                <a:rPr lang="en-GB" sz="600" dirty="0">
                  <a:latin typeface="A little sunshine" panose="02000603000000000000" pitchFamily="2" charset="0"/>
                  <a:ea typeface="A little sunshine" panose="02000603000000000000" pitchFamily="2" charset="0"/>
                </a:rPr>
                <a:t>Average bottle of water holds 500ml</a:t>
              </a:r>
            </a:p>
          </p:txBody>
        </p:sp>
        <p:cxnSp>
          <p:nvCxnSpPr>
            <p:cNvPr id="42" name="Straight Arrow Connector 41">
              <a:extLst>
                <a:ext uri="{FF2B5EF4-FFF2-40B4-BE49-F238E27FC236}">
                  <a16:creationId xmlns:a16="http://schemas.microsoft.com/office/drawing/2014/main" id="{8EC43E9A-94FF-48A5-A408-83308EC176C5}"/>
                </a:ext>
              </a:extLst>
            </p:cNvPr>
            <p:cNvCxnSpPr>
              <a:stCxn id="40" idx="2"/>
            </p:cNvCxnSpPr>
            <p:nvPr/>
          </p:nvCxnSpPr>
          <p:spPr>
            <a:xfrm flipH="1">
              <a:off x="2694836" y="5507282"/>
              <a:ext cx="354852" cy="1077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Rectangle 47">
              <a:extLst>
                <a:ext uri="{FF2B5EF4-FFF2-40B4-BE49-F238E27FC236}">
                  <a16:creationId xmlns:a16="http://schemas.microsoft.com/office/drawing/2014/main" id="{1D9ADE86-02D2-4130-98E0-5211DB62F178}"/>
                </a:ext>
              </a:extLst>
            </p:cNvPr>
            <p:cNvSpPr/>
            <p:nvPr/>
          </p:nvSpPr>
          <p:spPr>
            <a:xfrm>
              <a:off x="2490169" y="5193926"/>
              <a:ext cx="870664" cy="63537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0" name="Picture 49">
            <a:extLst>
              <a:ext uri="{FF2B5EF4-FFF2-40B4-BE49-F238E27FC236}">
                <a16:creationId xmlns:a16="http://schemas.microsoft.com/office/drawing/2014/main" id="{E3331614-AEED-440B-B7FB-1AD0800380F1}"/>
              </a:ext>
            </a:extLst>
          </p:cNvPr>
          <p:cNvPicPr>
            <a:picLocks noChangeAspect="1"/>
          </p:cNvPicPr>
          <p:nvPr/>
        </p:nvPicPr>
        <p:blipFill>
          <a:blip r:embed="rId13"/>
          <a:stretch>
            <a:fillRect/>
          </a:stretch>
        </p:blipFill>
        <p:spPr>
          <a:xfrm>
            <a:off x="2143380" y="4386336"/>
            <a:ext cx="354852" cy="444168"/>
          </a:xfrm>
          <a:prstGeom prst="rect">
            <a:avLst/>
          </a:prstGeom>
        </p:spPr>
      </p:pic>
      <p:sp>
        <p:nvSpPr>
          <p:cNvPr id="51" name="TextBox 50">
            <a:extLst>
              <a:ext uri="{FF2B5EF4-FFF2-40B4-BE49-F238E27FC236}">
                <a16:creationId xmlns:a16="http://schemas.microsoft.com/office/drawing/2014/main" id="{A115B84E-A4C9-4408-AAC6-FC6D6C55A238}"/>
              </a:ext>
            </a:extLst>
          </p:cNvPr>
          <p:cNvSpPr txBox="1"/>
          <p:nvPr/>
        </p:nvSpPr>
        <p:spPr>
          <a:xfrm>
            <a:off x="2445291" y="4460710"/>
            <a:ext cx="622291" cy="276999"/>
          </a:xfrm>
          <a:prstGeom prst="rect">
            <a:avLst/>
          </a:prstGeom>
          <a:noFill/>
        </p:spPr>
        <p:txBody>
          <a:bodyPr wrap="square" rtlCol="0">
            <a:spAutoFit/>
          </a:bodyPr>
          <a:lstStyle/>
          <a:p>
            <a:r>
              <a:rPr lang="en-GB" sz="600" dirty="0">
                <a:latin typeface="A little sunshine" panose="02000603000000000000" pitchFamily="2" charset="0"/>
                <a:ea typeface="A little sunshine" panose="02000603000000000000" pitchFamily="2" charset="0"/>
              </a:rPr>
              <a:t>Average weight of an apple is 100g</a:t>
            </a:r>
          </a:p>
        </p:txBody>
      </p:sp>
      <p:sp>
        <p:nvSpPr>
          <p:cNvPr id="52" name="Rectangle 51">
            <a:extLst>
              <a:ext uri="{FF2B5EF4-FFF2-40B4-BE49-F238E27FC236}">
                <a16:creationId xmlns:a16="http://schemas.microsoft.com/office/drawing/2014/main" id="{502CF2E9-D2E2-44C7-9331-10715E190A76}"/>
              </a:ext>
            </a:extLst>
          </p:cNvPr>
          <p:cNvSpPr/>
          <p:nvPr/>
        </p:nvSpPr>
        <p:spPr>
          <a:xfrm>
            <a:off x="2117688" y="4323156"/>
            <a:ext cx="870664" cy="63537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06674C27-6FDE-4A8F-9713-D243F944577E}"/>
              </a:ext>
            </a:extLst>
          </p:cNvPr>
          <p:cNvSpPr txBox="1"/>
          <p:nvPr/>
        </p:nvSpPr>
        <p:spPr>
          <a:xfrm>
            <a:off x="3452945" y="3059608"/>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Metric conversions</a:t>
            </a:r>
          </a:p>
        </p:txBody>
      </p:sp>
      <p:sp>
        <p:nvSpPr>
          <p:cNvPr id="54" name="TextBox 53">
            <a:extLst>
              <a:ext uri="{FF2B5EF4-FFF2-40B4-BE49-F238E27FC236}">
                <a16:creationId xmlns:a16="http://schemas.microsoft.com/office/drawing/2014/main" id="{5673A4CD-42AE-454E-B60A-00727F5EE456}"/>
              </a:ext>
            </a:extLst>
          </p:cNvPr>
          <p:cNvSpPr txBox="1"/>
          <p:nvPr/>
        </p:nvSpPr>
        <p:spPr>
          <a:xfrm>
            <a:off x="3479241" y="3300090"/>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Length</a:t>
            </a:r>
          </a:p>
        </p:txBody>
      </p:sp>
      <p:grpSp>
        <p:nvGrpSpPr>
          <p:cNvPr id="91" name="Group 90">
            <a:extLst>
              <a:ext uri="{FF2B5EF4-FFF2-40B4-BE49-F238E27FC236}">
                <a16:creationId xmlns:a16="http://schemas.microsoft.com/office/drawing/2014/main" id="{75B6AB15-5929-459B-A726-32CD74839E25}"/>
              </a:ext>
            </a:extLst>
          </p:cNvPr>
          <p:cNvGrpSpPr/>
          <p:nvPr/>
        </p:nvGrpSpPr>
        <p:grpSpPr>
          <a:xfrm>
            <a:off x="3888724" y="3323371"/>
            <a:ext cx="2260451" cy="942233"/>
            <a:chOff x="3927273" y="3318297"/>
            <a:chExt cx="2260451" cy="942233"/>
          </a:xfrm>
        </p:grpSpPr>
        <p:sp>
          <p:nvSpPr>
            <p:cNvPr id="55" name="TextBox 54">
              <a:extLst>
                <a:ext uri="{FF2B5EF4-FFF2-40B4-BE49-F238E27FC236}">
                  <a16:creationId xmlns:a16="http://schemas.microsoft.com/office/drawing/2014/main" id="{1F6C7C9D-2C38-43B4-937E-DC9ADAF62DE7}"/>
                </a:ext>
              </a:extLst>
            </p:cNvPr>
            <p:cNvSpPr txBox="1"/>
            <p:nvPr/>
          </p:nvSpPr>
          <p:spPr>
            <a:xfrm>
              <a:off x="3927273" y="3529472"/>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mm</a:t>
              </a:r>
            </a:p>
          </p:txBody>
        </p:sp>
        <p:sp>
          <p:nvSpPr>
            <p:cNvPr id="56" name="TextBox 55">
              <a:extLst>
                <a:ext uri="{FF2B5EF4-FFF2-40B4-BE49-F238E27FC236}">
                  <a16:creationId xmlns:a16="http://schemas.microsoft.com/office/drawing/2014/main" id="{77D5217C-2557-40FB-BF6B-4331F4DB3C53}"/>
                </a:ext>
              </a:extLst>
            </p:cNvPr>
            <p:cNvSpPr txBox="1"/>
            <p:nvPr/>
          </p:nvSpPr>
          <p:spPr>
            <a:xfrm>
              <a:off x="4601043" y="3527076"/>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cm</a:t>
              </a:r>
            </a:p>
          </p:txBody>
        </p:sp>
        <p:sp>
          <p:nvSpPr>
            <p:cNvPr id="57" name="TextBox 56">
              <a:extLst>
                <a:ext uri="{FF2B5EF4-FFF2-40B4-BE49-F238E27FC236}">
                  <a16:creationId xmlns:a16="http://schemas.microsoft.com/office/drawing/2014/main" id="{F2775006-38DE-4731-8248-7C9FC02E84B8}"/>
                </a:ext>
              </a:extLst>
            </p:cNvPr>
            <p:cNvSpPr txBox="1"/>
            <p:nvPr/>
          </p:nvSpPr>
          <p:spPr>
            <a:xfrm>
              <a:off x="5268447" y="3527076"/>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m</a:t>
              </a:r>
            </a:p>
          </p:txBody>
        </p:sp>
        <p:sp>
          <p:nvSpPr>
            <p:cNvPr id="58" name="TextBox 57">
              <a:extLst>
                <a:ext uri="{FF2B5EF4-FFF2-40B4-BE49-F238E27FC236}">
                  <a16:creationId xmlns:a16="http://schemas.microsoft.com/office/drawing/2014/main" id="{614F9B4D-4BEB-4F6B-83F9-15F9465AA001}"/>
                </a:ext>
              </a:extLst>
            </p:cNvPr>
            <p:cNvSpPr txBox="1"/>
            <p:nvPr/>
          </p:nvSpPr>
          <p:spPr>
            <a:xfrm>
              <a:off x="5843545" y="3527075"/>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km</a:t>
              </a:r>
            </a:p>
          </p:txBody>
        </p:sp>
        <p:pic>
          <p:nvPicPr>
            <p:cNvPr id="59" name="Picture 58">
              <a:extLst>
                <a:ext uri="{FF2B5EF4-FFF2-40B4-BE49-F238E27FC236}">
                  <a16:creationId xmlns:a16="http://schemas.microsoft.com/office/drawing/2014/main" id="{27E0D06D-92FF-42B7-9244-3ECED2ABA8F8}"/>
                </a:ext>
              </a:extLst>
            </p:cNvPr>
            <p:cNvPicPr>
              <a:picLocks noChangeAspect="1"/>
            </p:cNvPicPr>
            <p:nvPr/>
          </p:nvPicPr>
          <p:blipFill>
            <a:blip r:embed="rId14"/>
            <a:stretch>
              <a:fillRect/>
            </a:stretch>
          </p:blipFill>
          <p:spPr>
            <a:xfrm>
              <a:off x="4000474" y="3726236"/>
              <a:ext cx="213393" cy="205573"/>
            </a:xfrm>
            <a:prstGeom prst="rect">
              <a:avLst/>
            </a:prstGeom>
          </p:spPr>
        </p:pic>
        <p:pic>
          <p:nvPicPr>
            <p:cNvPr id="60" name="Picture 59">
              <a:extLst>
                <a:ext uri="{FF2B5EF4-FFF2-40B4-BE49-F238E27FC236}">
                  <a16:creationId xmlns:a16="http://schemas.microsoft.com/office/drawing/2014/main" id="{C712355A-4F38-4DFB-BAB4-F577C7916A9C}"/>
                </a:ext>
              </a:extLst>
            </p:cNvPr>
            <p:cNvPicPr>
              <a:picLocks noChangeAspect="1"/>
            </p:cNvPicPr>
            <p:nvPr/>
          </p:nvPicPr>
          <p:blipFill>
            <a:blip r:embed="rId15"/>
            <a:stretch>
              <a:fillRect/>
            </a:stretch>
          </p:blipFill>
          <p:spPr>
            <a:xfrm>
              <a:off x="4671640" y="3705704"/>
              <a:ext cx="182957" cy="199433"/>
            </a:xfrm>
            <a:prstGeom prst="rect">
              <a:avLst/>
            </a:prstGeom>
          </p:spPr>
        </p:pic>
        <p:pic>
          <p:nvPicPr>
            <p:cNvPr id="61" name="Picture 60">
              <a:extLst>
                <a:ext uri="{FF2B5EF4-FFF2-40B4-BE49-F238E27FC236}">
                  <a16:creationId xmlns:a16="http://schemas.microsoft.com/office/drawing/2014/main" id="{E1DE1EB2-0BDC-45B7-A0AB-4598A825B7F9}"/>
                </a:ext>
              </a:extLst>
            </p:cNvPr>
            <p:cNvPicPr>
              <a:picLocks noChangeAspect="1"/>
            </p:cNvPicPr>
            <p:nvPr/>
          </p:nvPicPr>
          <p:blipFill>
            <a:blip r:embed="rId16"/>
            <a:stretch>
              <a:fillRect/>
            </a:stretch>
          </p:blipFill>
          <p:spPr>
            <a:xfrm>
              <a:off x="5294771" y="3704870"/>
              <a:ext cx="199225" cy="238434"/>
            </a:xfrm>
            <a:prstGeom prst="rect">
              <a:avLst/>
            </a:prstGeom>
          </p:spPr>
        </p:pic>
        <p:pic>
          <p:nvPicPr>
            <p:cNvPr id="62" name="Picture 61">
              <a:extLst>
                <a:ext uri="{FF2B5EF4-FFF2-40B4-BE49-F238E27FC236}">
                  <a16:creationId xmlns:a16="http://schemas.microsoft.com/office/drawing/2014/main" id="{86B610CC-1B4C-422F-A357-0BD026B46A96}"/>
                </a:ext>
              </a:extLst>
            </p:cNvPr>
            <p:cNvPicPr>
              <a:picLocks noChangeAspect="1"/>
            </p:cNvPicPr>
            <p:nvPr/>
          </p:nvPicPr>
          <p:blipFill>
            <a:blip r:embed="rId17"/>
            <a:stretch>
              <a:fillRect/>
            </a:stretch>
          </p:blipFill>
          <p:spPr>
            <a:xfrm>
              <a:off x="5841844" y="3706885"/>
              <a:ext cx="318385" cy="227591"/>
            </a:xfrm>
            <a:prstGeom prst="rect">
              <a:avLst/>
            </a:prstGeom>
          </p:spPr>
        </p:pic>
        <p:sp>
          <p:nvSpPr>
            <p:cNvPr id="63" name="Arrow: Curved Down 62">
              <a:extLst>
                <a:ext uri="{FF2B5EF4-FFF2-40B4-BE49-F238E27FC236}">
                  <a16:creationId xmlns:a16="http://schemas.microsoft.com/office/drawing/2014/main" id="{14CA0A9E-67B8-4501-8E09-E3C65844569E}"/>
                </a:ext>
              </a:extLst>
            </p:cNvPr>
            <p:cNvSpPr/>
            <p:nvPr/>
          </p:nvSpPr>
          <p:spPr>
            <a:xfrm>
              <a:off x="4181052" y="3507022"/>
              <a:ext cx="481416" cy="118586"/>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64" name="Arrow: Curved Down 63">
              <a:extLst>
                <a:ext uri="{FF2B5EF4-FFF2-40B4-BE49-F238E27FC236}">
                  <a16:creationId xmlns:a16="http://schemas.microsoft.com/office/drawing/2014/main" id="{0265F214-FB33-487C-B571-BBF25971DC1A}"/>
                </a:ext>
              </a:extLst>
            </p:cNvPr>
            <p:cNvSpPr/>
            <p:nvPr/>
          </p:nvSpPr>
          <p:spPr>
            <a:xfrm>
              <a:off x="4862415" y="3514023"/>
              <a:ext cx="481416" cy="118586"/>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65" name="Arrow: Curved Down 64">
              <a:extLst>
                <a:ext uri="{FF2B5EF4-FFF2-40B4-BE49-F238E27FC236}">
                  <a16:creationId xmlns:a16="http://schemas.microsoft.com/office/drawing/2014/main" id="{CEB10823-02A5-4476-9CE1-52B108CDA2A5}"/>
                </a:ext>
              </a:extLst>
            </p:cNvPr>
            <p:cNvSpPr/>
            <p:nvPr/>
          </p:nvSpPr>
          <p:spPr>
            <a:xfrm>
              <a:off x="5493996" y="3488313"/>
              <a:ext cx="481416" cy="118586"/>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67" name="Arrow: Curved Down 66">
              <a:extLst>
                <a:ext uri="{FF2B5EF4-FFF2-40B4-BE49-F238E27FC236}">
                  <a16:creationId xmlns:a16="http://schemas.microsoft.com/office/drawing/2014/main" id="{90BF750E-7A8F-4879-98EF-CB5E63B0F727}"/>
                </a:ext>
              </a:extLst>
            </p:cNvPr>
            <p:cNvSpPr/>
            <p:nvPr/>
          </p:nvSpPr>
          <p:spPr>
            <a:xfrm flipH="1" flipV="1">
              <a:off x="4179895" y="3951029"/>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68" name="Arrow: Curved Down 67">
              <a:extLst>
                <a:ext uri="{FF2B5EF4-FFF2-40B4-BE49-F238E27FC236}">
                  <a16:creationId xmlns:a16="http://schemas.microsoft.com/office/drawing/2014/main" id="{D2C09449-00E8-47FE-AD60-0964CCF85FFA}"/>
                </a:ext>
              </a:extLst>
            </p:cNvPr>
            <p:cNvSpPr/>
            <p:nvPr/>
          </p:nvSpPr>
          <p:spPr>
            <a:xfrm flipH="1" flipV="1">
              <a:off x="4816791" y="3948854"/>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69" name="Arrow: Curved Down 68">
              <a:extLst>
                <a:ext uri="{FF2B5EF4-FFF2-40B4-BE49-F238E27FC236}">
                  <a16:creationId xmlns:a16="http://schemas.microsoft.com/office/drawing/2014/main" id="{DD08F050-A6EE-4821-ABB5-BBB930EE3F3C}"/>
                </a:ext>
              </a:extLst>
            </p:cNvPr>
            <p:cNvSpPr/>
            <p:nvPr/>
          </p:nvSpPr>
          <p:spPr>
            <a:xfrm flipH="1" flipV="1">
              <a:off x="5459315" y="3961665"/>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70" name="Rectangle 69">
                  <a:extLst>
                    <a:ext uri="{FF2B5EF4-FFF2-40B4-BE49-F238E27FC236}">
                      <a16:creationId xmlns:a16="http://schemas.microsoft.com/office/drawing/2014/main" id="{37C70CD2-A63B-4BCF-BA10-83462200BD0C}"/>
                    </a:ext>
                  </a:extLst>
                </p:cNvPr>
                <p:cNvSpPr/>
                <p:nvPr/>
              </p:nvSpPr>
              <p:spPr>
                <a:xfrm>
                  <a:off x="4194247" y="3336920"/>
                  <a:ext cx="364202"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a:t>
                  </a:r>
                  <a:endParaRPr lang="en-GB" sz="800" dirty="0"/>
                </a:p>
              </p:txBody>
            </p:sp>
          </mc:Choice>
          <mc:Fallback xmlns="">
            <p:sp>
              <p:nvSpPr>
                <p:cNvPr id="70" name="Rectangle 69">
                  <a:extLst>
                    <a:ext uri="{FF2B5EF4-FFF2-40B4-BE49-F238E27FC236}">
                      <a16:creationId xmlns:a16="http://schemas.microsoft.com/office/drawing/2014/main" id="{37C70CD2-A63B-4BCF-BA10-83462200BD0C}"/>
                    </a:ext>
                  </a:extLst>
                </p:cNvPr>
                <p:cNvSpPr>
                  <a:spLocks noRot="1" noChangeAspect="1" noMove="1" noResize="1" noEditPoints="1" noAdjustHandles="1" noChangeArrowheads="1" noChangeShapeType="1" noTextEdit="1"/>
                </p:cNvSpPr>
                <p:nvPr/>
              </p:nvSpPr>
              <p:spPr>
                <a:xfrm>
                  <a:off x="4194247" y="3336920"/>
                  <a:ext cx="364202" cy="215444"/>
                </a:xfrm>
                <a:prstGeom prst="rect">
                  <a:avLst/>
                </a:prstGeom>
                <a:blipFill>
                  <a:blip r:embed="rId18"/>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DAC98648-D331-498F-9597-0A7714C28E11}"/>
                    </a:ext>
                  </a:extLst>
                </p:cNvPr>
                <p:cNvSpPr/>
                <p:nvPr/>
              </p:nvSpPr>
              <p:spPr>
                <a:xfrm>
                  <a:off x="4848492" y="3343543"/>
                  <a:ext cx="410690"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a:t>
                  </a:r>
                  <a:endParaRPr lang="en-GB" sz="800" dirty="0"/>
                </a:p>
              </p:txBody>
            </p:sp>
          </mc:Choice>
          <mc:Fallback xmlns="">
            <p:sp>
              <p:nvSpPr>
                <p:cNvPr id="71" name="Rectangle 70">
                  <a:extLst>
                    <a:ext uri="{FF2B5EF4-FFF2-40B4-BE49-F238E27FC236}">
                      <a16:creationId xmlns:a16="http://schemas.microsoft.com/office/drawing/2014/main" id="{DAC98648-D331-498F-9597-0A7714C28E11}"/>
                    </a:ext>
                  </a:extLst>
                </p:cNvPr>
                <p:cNvSpPr>
                  <a:spLocks noRot="1" noChangeAspect="1" noMove="1" noResize="1" noEditPoints="1" noAdjustHandles="1" noChangeArrowheads="1" noChangeShapeType="1" noTextEdit="1"/>
                </p:cNvSpPr>
                <p:nvPr/>
              </p:nvSpPr>
              <p:spPr>
                <a:xfrm>
                  <a:off x="4848492" y="3343543"/>
                  <a:ext cx="410690" cy="215444"/>
                </a:xfrm>
                <a:prstGeom prst="rect">
                  <a:avLst/>
                </a:prstGeom>
                <a:blipFill>
                  <a:blip r:embed="rId19"/>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2" name="Rectangle 71">
                  <a:extLst>
                    <a:ext uri="{FF2B5EF4-FFF2-40B4-BE49-F238E27FC236}">
                      <a16:creationId xmlns:a16="http://schemas.microsoft.com/office/drawing/2014/main" id="{2960B55B-CF21-47F8-970C-A4A68054E424}"/>
                    </a:ext>
                  </a:extLst>
                </p:cNvPr>
                <p:cNvSpPr/>
                <p:nvPr/>
              </p:nvSpPr>
              <p:spPr>
                <a:xfrm>
                  <a:off x="5456444" y="3318297"/>
                  <a:ext cx="457176"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72" name="Rectangle 71">
                  <a:extLst>
                    <a:ext uri="{FF2B5EF4-FFF2-40B4-BE49-F238E27FC236}">
                      <a16:creationId xmlns:a16="http://schemas.microsoft.com/office/drawing/2014/main" id="{2960B55B-CF21-47F8-970C-A4A68054E424}"/>
                    </a:ext>
                  </a:extLst>
                </p:cNvPr>
                <p:cNvSpPr>
                  <a:spLocks noRot="1" noChangeAspect="1" noMove="1" noResize="1" noEditPoints="1" noAdjustHandles="1" noChangeArrowheads="1" noChangeShapeType="1" noTextEdit="1"/>
                </p:cNvSpPr>
                <p:nvPr/>
              </p:nvSpPr>
              <p:spPr>
                <a:xfrm>
                  <a:off x="5456444" y="3318297"/>
                  <a:ext cx="457176" cy="215444"/>
                </a:xfrm>
                <a:prstGeom prst="rect">
                  <a:avLst/>
                </a:prstGeom>
                <a:blipFill>
                  <a:blip r:embed="rId20"/>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3" name="Rectangle 72">
                  <a:extLst>
                    <a:ext uri="{FF2B5EF4-FFF2-40B4-BE49-F238E27FC236}">
                      <a16:creationId xmlns:a16="http://schemas.microsoft.com/office/drawing/2014/main" id="{11BED61D-BBE3-47E7-A0E9-A33121ED8AB8}"/>
                    </a:ext>
                  </a:extLst>
                </p:cNvPr>
                <p:cNvSpPr/>
                <p:nvPr/>
              </p:nvSpPr>
              <p:spPr>
                <a:xfrm>
                  <a:off x="4228963" y="4027864"/>
                  <a:ext cx="360996"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a:t>
                  </a:r>
                  <a:endParaRPr lang="en-GB" sz="800" dirty="0"/>
                </a:p>
              </p:txBody>
            </p:sp>
          </mc:Choice>
          <mc:Fallback xmlns="">
            <p:sp>
              <p:nvSpPr>
                <p:cNvPr id="73" name="Rectangle 72">
                  <a:extLst>
                    <a:ext uri="{FF2B5EF4-FFF2-40B4-BE49-F238E27FC236}">
                      <a16:creationId xmlns:a16="http://schemas.microsoft.com/office/drawing/2014/main" id="{11BED61D-BBE3-47E7-A0E9-A33121ED8AB8}"/>
                    </a:ext>
                  </a:extLst>
                </p:cNvPr>
                <p:cNvSpPr>
                  <a:spLocks noRot="1" noChangeAspect="1" noMove="1" noResize="1" noEditPoints="1" noAdjustHandles="1" noChangeArrowheads="1" noChangeShapeType="1" noTextEdit="1"/>
                </p:cNvSpPr>
                <p:nvPr/>
              </p:nvSpPr>
              <p:spPr>
                <a:xfrm>
                  <a:off x="4228963" y="4027864"/>
                  <a:ext cx="360996" cy="215444"/>
                </a:xfrm>
                <a:prstGeom prst="rect">
                  <a:avLst/>
                </a:prstGeom>
                <a:blipFill>
                  <a:blip r:embed="rId21"/>
                  <a:stretch>
                    <a:fillRect b="-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4" name="Rectangle 73">
                  <a:extLst>
                    <a:ext uri="{FF2B5EF4-FFF2-40B4-BE49-F238E27FC236}">
                      <a16:creationId xmlns:a16="http://schemas.microsoft.com/office/drawing/2014/main" id="{464E8FF2-50B9-4E96-ADF4-82D01BF55DB9}"/>
                    </a:ext>
                  </a:extLst>
                </p:cNvPr>
                <p:cNvSpPr/>
                <p:nvPr/>
              </p:nvSpPr>
              <p:spPr>
                <a:xfrm>
                  <a:off x="4847101" y="4033245"/>
                  <a:ext cx="407484"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a:t>
                  </a:r>
                  <a:endParaRPr lang="en-GB" sz="800" dirty="0"/>
                </a:p>
              </p:txBody>
            </p:sp>
          </mc:Choice>
          <mc:Fallback xmlns="">
            <p:sp>
              <p:nvSpPr>
                <p:cNvPr id="74" name="Rectangle 73">
                  <a:extLst>
                    <a:ext uri="{FF2B5EF4-FFF2-40B4-BE49-F238E27FC236}">
                      <a16:creationId xmlns:a16="http://schemas.microsoft.com/office/drawing/2014/main" id="{464E8FF2-50B9-4E96-ADF4-82D01BF55DB9}"/>
                    </a:ext>
                  </a:extLst>
                </p:cNvPr>
                <p:cNvSpPr>
                  <a:spLocks noRot="1" noChangeAspect="1" noMove="1" noResize="1" noEditPoints="1" noAdjustHandles="1" noChangeArrowheads="1" noChangeShapeType="1" noTextEdit="1"/>
                </p:cNvSpPr>
                <p:nvPr/>
              </p:nvSpPr>
              <p:spPr>
                <a:xfrm>
                  <a:off x="4847101" y="4033245"/>
                  <a:ext cx="407484" cy="215444"/>
                </a:xfrm>
                <a:prstGeom prst="rect">
                  <a:avLst/>
                </a:prstGeom>
                <a:blipFill>
                  <a:blip r:embed="rId22"/>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5" name="Rectangle 74">
                  <a:extLst>
                    <a:ext uri="{FF2B5EF4-FFF2-40B4-BE49-F238E27FC236}">
                      <a16:creationId xmlns:a16="http://schemas.microsoft.com/office/drawing/2014/main" id="{B1813D26-CF4D-465E-BBEE-1ED14987D177}"/>
                    </a:ext>
                  </a:extLst>
                </p:cNvPr>
                <p:cNvSpPr/>
                <p:nvPr/>
              </p:nvSpPr>
              <p:spPr>
                <a:xfrm>
                  <a:off x="5482674" y="4045086"/>
                  <a:ext cx="453970"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75" name="Rectangle 74">
                  <a:extLst>
                    <a:ext uri="{FF2B5EF4-FFF2-40B4-BE49-F238E27FC236}">
                      <a16:creationId xmlns:a16="http://schemas.microsoft.com/office/drawing/2014/main" id="{B1813D26-CF4D-465E-BBEE-1ED14987D177}"/>
                    </a:ext>
                  </a:extLst>
                </p:cNvPr>
                <p:cNvSpPr>
                  <a:spLocks noRot="1" noChangeAspect="1" noMove="1" noResize="1" noEditPoints="1" noAdjustHandles="1" noChangeArrowheads="1" noChangeShapeType="1" noTextEdit="1"/>
                </p:cNvSpPr>
                <p:nvPr/>
              </p:nvSpPr>
              <p:spPr>
                <a:xfrm>
                  <a:off x="5482674" y="4045086"/>
                  <a:ext cx="453970" cy="215444"/>
                </a:xfrm>
                <a:prstGeom prst="rect">
                  <a:avLst/>
                </a:prstGeom>
                <a:blipFill>
                  <a:blip r:embed="rId23"/>
                  <a:stretch>
                    <a:fillRect b="-5556"/>
                  </a:stretch>
                </a:blipFill>
              </p:spPr>
              <p:txBody>
                <a:bodyPr/>
                <a:lstStyle/>
                <a:p>
                  <a:r>
                    <a:rPr lang="en-GB">
                      <a:noFill/>
                    </a:rPr>
                    <a:t> </a:t>
                  </a:r>
                </a:p>
              </p:txBody>
            </p:sp>
          </mc:Fallback>
        </mc:AlternateContent>
      </p:grpSp>
      <p:sp>
        <p:nvSpPr>
          <p:cNvPr id="76" name="TextBox 75">
            <a:extLst>
              <a:ext uri="{FF2B5EF4-FFF2-40B4-BE49-F238E27FC236}">
                <a16:creationId xmlns:a16="http://schemas.microsoft.com/office/drawing/2014/main" id="{799947CD-1981-42E4-B9CB-D8E1F54DDB6C}"/>
              </a:ext>
            </a:extLst>
          </p:cNvPr>
          <p:cNvSpPr txBox="1"/>
          <p:nvPr/>
        </p:nvSpPr>
        <p:spPr>
          <a:xfrm>
            <a:off x="3507847" y="4043560"/>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Mass</a:t>
            </a:r>
          </a:p>
        </p:txBody>
      </p:sp>
      <p:grpSp>
        <p:nvGrpSpPr>
          <p:cNvPr id="92" name="Group 91">
            <a:extLst>
              <a:ext uri="{FF2B5EF4-FFF2-40B4-BE49-F238E27FC236}">
                <a16:creationId xmlns:a16="http://schemas.microsoft.com/office/drawing/2014/main" id="{196683C3-15C6-43DD-B71F-22257CC3274D}"/>
              </a:ext>
            </a:extLst>
          </p:cNvPr>
          <p:cNvGrpSpPr/>
          <p:nvPr/>
        </p:nvGrpSpPr>
        <p:grpSpPr>
          <a:xfrm>
            <a:off x="3926048" y="4247849"/>
            <a:ext cx="1727901" cy="889965"/>
            <a:chOff x="4118613" y="4470346"/>
            <a:chExt cx="1727901" cy="889965"/>
          </a:xfrm>
        </p:grpSpPr>
        <p:sp>
          <p:nvSpPr>
            <p:cNvPr id="87" name="Arrow: Curved Down 86">
              <a:extLst>
                <a:ext uri="{FF2B5EF4-FFF2-40B4-BE49-F238E27FC236}">
                  <a16:creationId xmlns:a16="http://schemas.microsoft.com/office/drawing/2014/main" id="{6F23A7C6-659A-416C-B3A8-A63A9F760CD5}"/>
                </a:ext>
              </a:extLst>
            </p:cNvPr>
            <p:cNvSpPr/>
            <p:nvPr/>
          </p:nvSpPr>
          <p:spPr>
            <a:xfrm flipH="1" flipV="1">
              <a:off x="5049301" y="5055563"/>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88" name="Rectangle 87">
                  <a:extLst>
                    <a:ext uri="{FF2B5EF4-FFF2-40B4-BE49-F238E27FC236}">
                      <a16:creationId xmlns:a16="http://schemas.microsoft.com/office/drawing/2014/main" id="{D20F8675-691B-44C6-9300-DA86955F8ABD}"/>
                    </a:ext>
                  </a:extLst>
                </p:cNvPr>
                <p:cNvSpPr/>
                <p:nvPr/>
              </p:nvSpPr>
              <p:spPr>
                <a:xfrm>
                  <a:off x="5072498" y="5144867"/>
                  <a:ext cx="453970"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88" name="Rectangle 87">
                  <a:extLst>
                    <a:ext uri="{FF2B5EF4-FFF2-40B4-BE49-F238E27FC236}">
                      <a16:creationId xmlns:a16="http://schemas.microsoft.com/office/drawing/2014/main" id="{D20F8675-691B-44C6-9300-DA86955F8ABD}"/>
                    </a:ext>
                  </a:extLst>
                </p:cNvPr>
                <p:cNvSpPr>
                  <a:spLocks noRot="1" noChangeAspect="1" noMove="1" noResize="1" noEditPoints="1" noAdjustHandles="1" noChangeArrowheads="1" noChangeShapeType="1" noTextEdit="1"/>
                </p:cNvSpPr>
                <p:nvPr/>
              </p:nvSpPr>
              <p:spPr>
                <a:xfrm>
                  <a:off x="5072498" y="5144867"/>
                  <a:ext cx="453970" cy="215444"/>
                </a:xfrm>
                <a:prstGeom prst="rect">
                  <a:avLst/>
                </a:prstGeom>
                <a:blipFill>
                  <a:blip r:embed="rId24"/>
                  <a:stretch>
                    <a:fillRect b="-5556"/>
                  </a:stretch>
                </a:blipFill>
              </p:spPr>
              <p:txBody>
                <a:bodyPr/>
                <a:lstStyle/>
                <a:p>
                  <a:r>
                    <a:rPr lang="en-GB">
                      <a:noFill/>
                    </a:rPr>
                    <a:t> </a:t>
                  </a:r>
                </a:p>
              </p:txBody>
            </p:sp>
          </mc:Fallback>
        </mc:AlternateContent>
        <p:sp>
          <p:nvSpPr>
            <p:cNvPr id="77" name="TextBox 76">
              <a:extLst>
                <a:ext uri="{FF2B5EF4-FFF2-40B4-BE49-F238E27FC236}">
                  <a16:creationId xmlns:a16="http://schemas.microsoft.com/office/drawing/2014/main" id="{85F65776-2F1B-4256-9849-FE3133012933}"/>
                </a:ext>
              </a:extLst>
            </p:cNvPr>
            <p:cNvSpPr txBox="1"/>
            <p:nvPr/>
          </p:nvSpPr>
          <p:spPr>
            <a:xfrm>
              <a:off x="4140069" y="4665798"/>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g</a:t>
              </a:r>
            </a:p>
          </p:txBody>
        </p:sp>
        <p:sp>
          <p:nvSpPr>
            <p:cNvPr id="78" name="TextBox 77">
              <a:extLst>
                <a:ext uri="{FF2B5EF4-FFF2-40B4-BE49-F238E27FC236}">
                  <a16:creationId xmlns:a16="http://schemas.microsoft.com/office/drawing/2014/main" id="{5FE83DEF-3305-4958-BCA9-E4EC258A2129}"/>
                </a:ext>
              </a:extLst>
            </p:cNvPr>
            <p:cNvSpPr txBox="1"/>
            <p:nvPr/>
          </p:nvSpPr>
          <p:spPr>
            <a:xfrm>
              <a:off x="4818632" y="4668460"/>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kg</a:t>
              </a:r>
            </a:p>
          </p:txBody>
        </p:sp>
        <p:sp>
          <p:nvSpPr>
            <p:cNvPr id="79" name="TextBox 78">
              <a:extLst>
                <a:ext uri="{FF2B5EF4-FFF2-40B4-BE49-F238E27FC236}">
                  <a16:creationId xmlns:a16="http://schemas.microsoft.com/office/drawing/2014/main" id="{E7627442-6065-4A29-9598-8BEC239DD189}"/>
                </a:ext>
              </a:extLst>
            </p:cNvPr>
            <p:cNvSpPr txBox="1"/>
            <p:nvPr/>
          </p:nvSpPr>
          <p:spPr>
            <a:xfrm>
              <a:off x="5502335" y="4652078"/>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t</a:t>
              </a:r>
            </a:p>
          </p:txBody>
        </p:sp>
        <mc:AlternateContent xmlns:mc="http://schemas.openxmlformats.org/markup-compatibility/2006" xmlns:a14="http://schemas.microsoft.com/office/drawing/2010/main">
          <mc:Choice Requires="a14">
            <p:sp>
              <p:nvSpPr>
                <p:cNvPr id="80" name="Rectangle 79">
                  <a:extLst>
                    <a:ext uri="{FF2B5EF4-FFF2-40B4-BE49-F238E27FC236}">
                      <a16:creationId xmlns:a16="http://schemas.microsoft.com/office/drawing/2014/main" id="{0594587F-4278-4721-BA8F-C0B942AC7314}"/>
                    </a:ext>
                  </a:extLst>
                </p:cNvPr>
                <p:cNvSpPr/>
                <p:nvPr/>
              </p:nvSpPr>
              <p:spPr>
                <a:xfrm>
                  <a:off x="4329819" y="4470346"/>
                  <a:ext cx="457176"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80" name="Rectangle 79">
                  <a:extLst>
                    <a:ext uri="{FF2B5EF4-FFF2-40B4-BE49-F238E27FC236}">
                      <a16:creationId xmlns:a16="http://schemas.microsoft.com/office/drawing/2014/main" id="{0594587F-4278-4721-BA8F-C0B942AC7314}"/>
                    </a:ext>
                  </a:extLst>
                </p:cNvPr>
                <p:cNvSpPr>
                  <a:spLocks noRot="1" noChangeAspect="1" noMove="1" noResize="1" noEditPoints="1" noAdjustHandles="1" noChangeArrowheads="1" noChangeShapeType="1" noTextEdit="1"/>
                </p:cNvSpPr>
                <p:nvPr/>
              </p:nvSpPr>
              <p:spPr>
                <a:xfrm>
                  <a:off x="4329819" y="4470346"/>
                  <a:ext cx="457176" cy="215444"/>
                </a:xfrm>
                <a:prstGeom prst="rect">
                  <a:avLst/>
                </a:prstGeom>
                <a:blipFill>
                  <a:blip r:embed="rId25"/>
                  <a:stretch>
                    <a:fillRect b="-8571"/>
                  </a:stretch>
                </a:blipFill>
              </p:spPr>
              <p:txBody>
                <a:bodyPr/>
                <a:lstStyle/>
                <a:p>
                  <a:r>
                    <a:rPr lang="en-GB">
                      <a:noFill/>
                    </a:rPr>
                    <a:t> </a:t>
                  </a:r>
                </a:p>
              </p:txBody>
            </p:sp>
          </mc:Fallback>
        </mc:AlternateContent>
        <p:sp>
          <p:nvSpPr>
            <p:cNvPr id="81" name="Arrow: Curved Down 80">
              <a:extLst>
                <a:ext uri="{FF2B5EF4-FFF2-40B4-BE49-F238E27FC236}">
                  <a16:creationId xmlns:a16="http://schemas.microsoft.com/office/drawing/2014/main" id="{D038BEDA-55D2-45C6-A37C-27E1FB174E6D}"/>
                </a:ext>
              </a:extLst>
            </p:cNvPr>
            <p:cNvSpPr/>
            <p:nvPr/>
          </p:nvSpPr>
          <p:spPr>
            <a:xfrm>
              <a:off x="4358641" y="4654110"/>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82" name="Rectangle 81">
                  <a:extLst>
                    <a:ext uri="{FF2B5EF4-FFF2-40B4-BE49-F238E27FC236}">
                      <a16:creationId xmlns:a16="http://schemas.microsoft.com/office/drawing/2014/main" id="{AF77AD0D-64BD-4D38-9F18-9343776BC299}"/>
                    </a:ext>
                  </a:extLst>
                </p:cNvPr>
                <p:cNvSpPr/>
                <p:nvPr/>
              </p:nvSpPr>
              <p:spPr>
                <a:xfrm>
                  <a:off x="5022854" y="4470346"/>
                  <a:ext cx="457176"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82" name="Rectangle 81">
                  <a:extLst>
                    <a:ext uri="{FF2B5EF4-FFF2-40B4-BE49-F238E27FC236}">
                      <a16:creationId xmlns:a16="http://schemas.microsoft.com/office/drawing/2014/main" id="{AF77AD0D-64BD-4D38-9F18-9343776BC299}"/>
                    </a:ext>
                  </a:extLst>
                </p:cNvPr>
                <p:cNvSpPr>
                  <a:spLocks noRot="1" noChangeAspect="1" noMove="1" noResize="1" noEditPoints="1" noAdjustHandles="1" noChangeArrowheads="1" noChangeShapeType="1" noTextEdit="1"/>
                </p:cNvSpPr>
                <p:nvPr/>
              </p:nvSpPr>
              <p:spPr>
                <a:xfrm>
                  <a:off x="5022854" y="4470346"/>
                  <a:ext cx="457176" cy="215444"/>
                </a:xfrm>
                <a:prstGeom prst="rect">
                  <a:avLst/>
                </a:prstGeom>
                <a:blipFill>
                  <a:blip r:embed="rId25"/>
                  <a:stretch>
                    <a:fillRect b="-8571"/>
                  </a:stretch>
                </a:blipFill>
              </p:spPr>
              <p:txBody>
                <a:bodyPr/>
                <a:lstStyle/>
                <a:p>
                  <a:r>
                    <a:rPr lang="en-GB">
                      <a:noFill/>
                    </a:rPr>
                    <a:t> </a:t>
                  </a:r>
                </a:p>
              </p:txBody>
            </p:sp>
          </mc:Fallback>
        </mc:AlternateContent>
        <p:sp>
          <p:nvSpPr>
            <p:cNvPr id="83" name="Arrow: Curved Down 82">
              <a:extLst>
                <a:ext uri="{FF2B5EF4-FFF2-40B4-BE49-F238E27FC236}">
                  <a16:creationId xmlns:a16="http://schemas.microsoft.com/office/drawing/2014/main" id="{93DF18FD-4E7A-4273-9626-17B42B4D5845}"/>
                </a:ext>
              </a:extLst>
            </p:cNvPr>
            <p:cNvSpPr/>
            <p:nvPr/>
          </p:nvSpPr>
          <p:spPr>
            <a:xfrm>
              <a:off x="5056340" y="4643967"/>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pic>
          <p:nvPicPr>
            <p:cNvPr id="84" name="Picture 83">
              <a:extLst>
                <a:ext uri="{FF2B5EF4-FFF2-40B4-BE49-F238E27FC236}">
                  <a16:creationId xmlns:a16="http://schemas.microsoft.com/office/drawing/2014/main" id="{571A5957-C226-46C7-9C6C-295DD87B9F5F}"/>
                </a:ext>
              </a:extLst>
            </p:cNvPr>
            <p:cNvPicPr>
              <a:picLocks noChangeAspect="1"/>
            </p:cNvPicPr>
            <p:nvPr/>
          </p:nvPicPr>
          <p:blipFill>
            <a:blip r:embed="rId26"/>
            <a:stretch>
              <a:fillRect/>
            </a:stretch>
          </p:blipFill>
          <p:spPr>
            <a:xfrm>
              <a:off x="5526468" y="4864577"/>
              <a:ext cx="238972" cy="225800"/>
            </a:xfrm>
            <a:prstGeom prst="rect">
              <a:avLst/>
            </a:prstGeom>
          </p:spPr>
        </p:pic>
        <p:pic>
          <p:nvPicPr>
            <p:cNvPr id="85" name="Picture 84">
              <a:extLst>
                <a:ext uri="{FF2B5EF4-FFF2-40B4-BE49-F238E27FC236}">
                  <a16:creationId xmlns:a16="http://schemas.microsoft.com/office/drawing/2014/main" id="{DECE866F-1DDC-40F1-8914-2E88F7591ACF}"/>
                </a:ext>
              </a:extLst>
            </p:cNvPr>
            <p:cNvPicPr>
              <a:picLocks noChangeAspect="1"/>
            </p:cNvPicPr>
            <p:nvPr/>
          </p:nvPicPr>
          <p:blipFill>
            <a:blip r:embed="rId27"/>
            <a:stretch>
              <a:fillRect/>
            </a:stretch>
          </p:blipFill>
          <p:spPr>
            <a:xfrm>
              <a:off x="4118613" y="4926831"/>
              <a:ext cx="256509" cy="76640"/>
            </a:xfrm>
            <a:prstGeom prst="rect">
              <a:avLst/>
            </a:prstGeom>
          </p:spPr>
        </p:pic>
        <p:pic>
          <p:nvPicPr>
            <p:cNvPr id="86" name="Picture 85">
              <a:extLst>
                <a:ext uri="{FF2B5EF4-FFF2-40B4-BE49-F238E27FC236}">
                  <a16:creationId xmlns:a16="http://schemas.microsoft.com/office/drawing/2014/main" id="{EE44CDD8-7ADF-4F22-8252-1E95F936BCDB}"/>
                </a:ext>
              </a:extLst>
            </p:cNvPr>
            <p:cNvPicPr>
              <a:picLocks noChangeAspect="1"/>
            </p:cNvPicPr>
            <p:nvPr/>
          </p:nvPicPr>
          <p:blipFill>
            <a:blip r:embed="rId28"/>
            <a:stretch>
              <a:fillRect/>
            </a:stretch>
          </p:blipFill>
          <p:spPr>
            <a:xfrm>
              <a:off x="4879214" y="4872497"/>
              <a:ext cx="166109" cy="296623"/>
            </a:xfrm>
            <a:prstGeom prst="rect">
              <a:avLst/>
            </a:prstGeom>
          </p:spPr>
        </p:pic>
        <p:sp>
          <p:nvSpPr>
            <p:cNvPr id="89" name="Arrow: Curved Down 88">
              <a:extLst>
                <a:ext uri="{FF2B5EF4-FFF2-40B4-BE49-F238E27FC236}">
                  <a16:creationId xmlns:a16="http://schemas.microsoft.com/office/drawing/2014/main" id="{5C067FFB-E685-40D7-88CE-E6ED6D89620B}"/>
                </a:ext>
              </a:extLst>
            </p:cNvPr>
            <p:cNvSpPr/>
            <p:nvPr/>
          </p:nvSpPr>
          <p:spPr>
            <a:xfrm flipH="1" flipV="1">
              <a:off x="4345991" y="5052412"/>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90" name="Rectangle 89">
                  <a:extLst>
                    <a:ext uri="{FF2B5EF4-FFF2-40B4-BE49-F238E27FC236}">
                      <a16:creationId xmlns:a16="http://schemas.microsoft.com/office/drawing/2014/main" id="{3E74928F-DF83-4216-846E-EFC1E151C20B}"/>
                    </a:ext>
                  </a:extLst>
                </p:cNvPr>
                <p:cNvSpPr/>
                <p:nvPr/>
              </p:nvSpPr>
              <p:spPr>
                <a:xfrm>
                  <a:off x="4369188" y="5141716"/>
                  <a:ext cx="453970"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90" name="Rectangle 89">
                  <a:extLst>
                    <a:ext uri="{FF2B5EF4-FFF2-40B4-BE49-F238E27FC236}">
                      <a16:creationId xmlns:a16="http://schemas.microsoft.com/office/drawing/2014/main" id="{3E74928F-DF83-4216-846E-EFC1E151C20B}"/>
                    </a:ext>
                  </a:extLst>
                </p:cNvPr>
                <p:cNvSpPr>
                  <a:spLocks noRot="1" noChangeAspect="1" noMove="1" noResize="1" noEditPoints="1" noAdjustHandles="1" noChangeArrowheads="1" noChangeShapeType="1" noTextEdit="1"/>
                </p:cNvSpPr>
                <p:nvPr/>
              </p:nvSpPr>
              <p:spPr>
                <a:xfrm>
                  <a:off x="4369188" y="5141716"/>
                  <a:ext cx="453970" cy="215444"/>
                </a:xfrm>
                <a:prstGeom prst="rect">
                  <a:avLst/>
                </a:prstGeom>
                <a:blipFill>
                  <a:blip r:embed="rId29"/>
                  <a:stretch>
                    <a:fillRect b="-8571"/>
                  </a:stretch>
                </a:blipFill>
              </p:spPr>
              <p:txBody>
                <a:bodyPr/>
                <a:lstStyle/>
                <a:p>
                  <a:r>
                    <a:rPr lang="en-GB">
                      <a:noFill/>
                    </a:rPr>
                    <a:t> </a:t>
                  </a:r>
                </a:p>
              </p:txBody>
            </p:sp>
          </mc:Fallback>
        </mc:AlternateContent>
      </p:grpSp>
      <p:sp>
        <p:nvSpPr>
          <p:cNvPr id="93" name="TextBox 92">
            <a:extLst>
              <a:ext uri="{FF2B5EF4-FFF2-40B4-BE49-F238E27FC236}">
                <a16:creationId xmlns:a16="http://schemas.microsoft.com/office/drawing/2014/main" id="{C4C496D9-97F2-47F2-BE2C-6A97CFD9E718}"/>
              </a:ext>
            </a:extLst>
          </p:cNvPr>
          <p:cNvSpPr txBox="1"/>
          <p:nvPr/>
        </p:nvSpPr>
        <p:spPr>
          <a:xfrm>
            <a:off x="3497580" y="5072688"/>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Capacity </a:t>
            </a:r>
          </a:p>
        </p:txBody>
      </p:sp>
      <p:pic>
        <p:nvPicPr>
          <p:cNvPr id="94" name="Picture 93">
            <a:extLst>
              <a:ext uri="{FF2B5EF4-FFF2-40B4-BE49-F238E27FC236}">
                <a16:creationId xmlns:a16="http://schemas.microsoft.com/office/drawing/2014/main" id="{72498713-A04F-4C3B-9FD9-B10616CD40EE}"/>
              </a:ext>
            </a:extLst>
          </p:cNvPr>
          <p:cNvPicPr>
            <a:picLocks noChangeAspect="1"/>
          </p:cNvPicPr>
          <p:nvPr/>
        </p:nvPicPr>
        <p:blipFill>
          <a:blip r:embed="rId30"/>
          <a:stretch>
            <a:fillRect/>
          </a:stretch>
        </p:blipFill>
        <p:spPr>
          <a:xfrm>
            <a:off x="4008158" y="5538980"/>
            <a:ext cx="147040" cy="215799"/>
          </a:xfrm>
          <a:prstGeom prst="rect">
            <a:avLst/>
          </a:prstGeom>
        </p:spPr>
      </p:pic>
      <mc:AlternateContent xmlns:mc="http://schemas.openxmlformats.org/markup-compatibility/2006" xmlns:a14="http://schemas.microsoft.com/office/drawing/2010/main">
        <mc:Choice Requires="a14">
          <p:sp>
            <p:nvSpPr>
              <p:cNvPr id="95" name="Rectangle 94">
                <a:extLst>
                  <a:ext uri="{FF2B5EF4-FFF2-40B4-BE49-F238E27FC236}">
                    <a16:creationId xmlns:a16="http://schemas.microsoft.com/office/drawing/2014/main" id="{7AC9FF6E-F992-4509-BFC6-E03E00770805}"/>
                  </a:ext>
                </a:extLst>
              </p:cNvPr>
              <p:cNvSpPr/>
              <p:nvPr/>
            </p:nvSpPr>
            <p:spPr>
              <a:xfrm>
                <a:off x="4161592" y="5107729"/>
                <a:ext cx="457176"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95" name="Rectangle 94">
                <a:extLst>
                  <a:ext uri="{FF2B5EF4-FFF2-40B4-BE49-F238E27FC236}">
                    <a16:creationId xmlns:a16="http://schemas.microsoft.com/office/drawing/2014/main" id="{7AC9FF6E-F992-4509-BFC6-E03E00770805}"/>
                  </a:ext>
                </a:extLst>
              </p:cNvPr>
              <p:cNvSpPr>
                <a:spLocks noRot="1" noChangeAspect="1" noMove="1" noResize="1" noEditPoints="1" noAdjustHandles="1" noChangeArrowheads="1" noChangeShapeType="1" noTextEdit="1"/>
              </p:cNvSpPr>
              <p:nvPr/>
            </p:nvSpPr>
            <p:spPr>
              <a:xfrm>
                <a:off x="4161592" y="5107729"/>
                <a:ext cx="457176" cy="215444"/>
              </a:xfrm>
              <a:prstGeom prst="rect">
                <a:avLst/>
              </a:prstGeom>
              <a:blipFill>
                <a:blip r:embed="rId25"/>
                <a:stretch>
                  <a:fillRect b="-8571"/>
                </a:stretch>
              </a:blipFill>
            </p:spPr>
            <p:txBody>
              <a:bodyPr/>
              <a:lstStyle/>
              <a:p>
                <a:r>
                  <a:rPr lang="en-GB">
                    <a:noFill/>
                  </a:rPr>
                  <a:t> </a:t>
                </a:r>
              </a:p>
            </p:txBody>
          </p:sp>
        </mc:Fallback>
      </mc:AlternateContent>
      <p:sp>
        <p:nvSpPr>
          <p:cNvPr id="96" name="Arrow: Curved Down 95">
            <a:extLst>
              <a:ext uri="{FF2B5EF4-FFF2-40B4-BE49-F238E27FC236}">
                <a16:creationId xmlns:a16="http://schemas.microsoft.com/office/drawing/2014/main" id="{E9962C72-357E-4C7E-A890-027D311037E1}"/>
              </a:ext>
            </a:extLst>
          </p:cNvPr>
          <p:cNvSpPr/>
          <p:nvPr/>
        </p:nvSpPr>
        <p:spPr>
          <a:xfrm>
            <a:off x="4190414" y="5291493"/>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97" name="TextBox 96">
            <a:extLst>
              <a:ext uri="{FF2B5EF4-FFF2-40B4-BE49-F238E27FC236}">
                <a16:creationId xmlns:a16="http://schemas.microsoft.com/office/drawing/2014/main" id="{934B1622-2712-485F-AE9B-0C81F239E1E5}"/>
              </a:ext>
            </a:extLst>
          </p:cNvPr>
          <p:cNvSpPr txBox="1"/>
          <p:nvPr/>
        </p:nvSpPr>
        <p:spPr>
          <a:xfrm>
            <a:off x="3947219" y="5327220"/>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ml</a:t>
            </a:r>
          </a:p>
        </p:txBody>
      </p:sp>
      <p:sp>
        <p:nvSpPr>
          <p:cNvPr id="98" name="Arrow: Curved Down 97">
            <a:extLst>
              <a:ext uri="{FF2B5EF4-FFF2-40B4-BE49-F238E27FC236}">
                <a16:creationId xmlns:a16="http://schemas.microsoft.com/office/drawing/2014/main" id="{314B8FE5-2AAE-4D16-A8ED-22C3C3DB9E1A}"/>
              </a:ext>
            </a:extLst>
          </p:cNvPr>
          <p:cNvSpPr/>
          <p:nvPr/>
        </p:nvSpPr>
        <p:spPr>
          <a:xfrm flipH="1" flipV="1">
            <a:off x="4175769" y="5687761"/>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99" name="Rectangle 98">
                <a:extLst>
                  <a:ext uri="{FF2B5EF4-FFF2-40B4-BE49-F238E27FC236}">
                    <a16:creationId xmlns:a16="http://schemas.microsoft.com/office/drawing/2014/main" id="{8B5CF9CD-D26A-4649-8D5D-81B29E47C09C}"/>
                  </a:ext>
                </a:extLst>
              </p:cNvPr>
              <p:cNvSpPr/>
              <p:nvPr/>
            </p:nvSpPr>
            <p:spPr>
              <a:xfrm>
                <a:off x="4198966" y="5777065"/>
                <a:ext cx="453970" cy="215444"/>
              </a:xfrm>
              <a:prstGeom prst="rect">
                <a:avLst/>
              </a:prstGeom>
            </p:spPr>
            <p:txBody>
              <a:bodyPr wrap="none">
                <a:spAutoFit/>
              </a:bodyPr>
              <a:lstStyle/>
              <a:p>
                <a14:m>
                  <m:oMath xmlns:m="http://schemas.openxmlformats.org/officeDocument/2006/math">
                    <m:r>
                      <a:rPr lang="en-GB" sz="800" b="1" i="1" smtClean="0">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99" name="Rectangle 98">
                <a:extLst>
                  <a:ext uri="{FF2B5EF4-FFF2-40B4-BE49-F238E27FC236}">
                    <a16:creationId xmlns:a16="http://schemas.microsoft.com/office/drawing/2014/main" id="{8B5CF9CD-D26A-4649-8D5D-81B29E47C09C}"/>
                  </a:ext>
                </a:extLst>
              </p:cNvPr>
              <p:cNvSpPr>
                <a:spLocks noRot="1" noChangeAspect="1" noMove="1" noResize="1" noEditPoints="1" noAdjustHandles="1" noChangeArrowheads="1" noChangeShapeType="1" noTextEdit="1"/>
              </p:cNvSpPr>
              <p:nvPr/>
            </p:nvSpPr>
            <p:spPr>
              <a:xfrm>
                <a:off x="4198966" y="5777065"/>
                <a:ext cx="453970" cy="215444"/>
              </a:xfrm>
              <a:prstGeom prst="rect">
                <a:avLst/>
              </a:prstGeom>
              <a:blipFill>
                <a:blip r:embed="rId31"/>
                <a:stretch>
                  <a:fillRect b="-8571"/>
                </a:stretch>
              </a:blipFill>
            </p:spPr>
            <p:txBody>
              <a:bodyPr/>
              <a:lstStyle/>
              <a:p>
                <a:r>
                  <a:rPr lang="en-GB">
                    <a:noFill/>
                  </a:rPr>
                  <a:t> </a:t>
                </a:r>
              </a:p>
            </p:txBody>
          </p:sp>
        </mc:Fallback>
      </mc:AlternateContent>
      <p:sp>
        <p:nvSpPr>
          <p:cNvPr id="100" name="TextBox 99">
            <a:extLst>
              <a:ext uri="{FF2B5EF4-FFF2-40B4-BE49-F238E27FC236}">
                <a16:creationId xmlns:a16="http://schemas.microsoft.com/office/drawing/2014/main" id="{EE2B40FF-1698-4700-9688-2A0315F24042}"/>
              </a:ext>
            </a:extLst>
          </p:cNvPr>
          <p:cNvSpPr txBox="1"/>
          <p:nvPr/>
        </p:nvSpPr>
        <p:spPr>
          <a:xfrm>
            <a:off x="4658199" y="5313112"/>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l</a:t>
            </a:r>
          </a:p>
        </p:txBody>
      </p:sp>
      <p:pic>
        <p:nvPicPr>
          <p:cNvPr id="101" name="Picture 100">
            <a:extLst>
              <a:ext uri="{FF2B5EF4-FFF2-40B4-BE49-F238E27FC236}">
                <a16:creationId xmlns:a16="http://schemas.microsoft.com/office/drawing/2014/main" id="{1569A329-0795-47AB-B239-F013029DA48C}"/>
              </a:ext>
            </a:extLst>
          </p:cNvPr>
          <p:cNvPicPr>
            <a:picLocks noChangeAspect="1"/>
          </p:cNvPicPr>
          <p:nvPr/>
        </p:nvPicPr>
        <p:blipFill>
          <a:blip r:embed="rId32"/>
          <a:stretch>
            <a:fillRect/>
          </a:stretch>
        </p:blipFill>
        <p:spPr>
          <a:xfrm>
            <a:off x="4693046" y="5507282"/>
            <a:ext cx="210220" cy="262518"/>
          </a:xfrm>
          <a:prstGeom prst="rect">
            <a:avLst/>
          </a:prstGeom>
        </p:spPr>
      </p:pic>
      <p:sp>
        <p:nvSpPr>
          <p:cNvPr id="102" name="TextBox 101">
            <a:extLst>
              <a:ext uri="{FF2B5EF4-FFF2-40B4-BE49-F238E27FC236}">
                <a16:creationId xmlns:a16="http://schemas.microsoft.com/office/drawing/2014/main" id="{0B61CECB-1016-4DA8-8411-7EADBC01E2B8}"/>
              </a:ext>
            </a:extLst>
          </p:cNvPr>
          <p:cNvSpPr txBox="1"/>
          <p:nvPr/>
        </p:nvSpPr>
        <p:spPr>
          <a:xfrm>
            <a:off x="5702016" y="5253366"/>
            <a:ext cx="867187" cy="507831"/>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Milli – thousandth</a:t>
            </a:r>
          </a:p>
          <a:p>
            <a:r>
              <a:rPr lang="en-GB" sz="900" dirty="0" err="1">
                <a:latin typeface="A little sunshine" panose="02000603000000000000" pitchFamily="2" charset="0"/>
                <a:ea typeface="A little sunshine" panose="02000603000000000000" pitchFamily="2" charset="0"/>
              </a:rPr>
              <a:t>Centi</a:t>
            </a:r>
            <a:r>
              <a:rPr lang="en-GB" sz="900" dirty="0">
                <a:latin typeface="A little sunshine" panose="02000603000000000000" pitchFamily="2" charset="0"/>
                <a:ea typeface="A little sunshine" panose="02000603000000000000" pitchFamily="2" charset="0"/>
              </a:rPr>
              <a:t> – hundredth </a:t>
            </a:r>
          </a:p>
          <a:p>
            <a:r>
              <a:rPr lang="en-GB" sz="900" dirty="0">
                <a:latin typeface="A little sunshine" panose="02000603000000000000" pitchFamily="2" charset="0"/>
                <a:ea typeface="A little sunshine" panose="02000603000000000000" pitchFamily="2" charset="0"/>
              </a:rPr>
              <a:t>Kilo - thousand</a:t>
            </a:r>
          </a:p>
        </p:txBody>
      </p:sp>
      <p:sp>
        <p:nvSpPr>
          <p:cNvPr id="103" name="Rectangle 102">
            <a:extLst>
              <a:ext uri="{FF2B5EF4-FFF2-40B4-BE49-F238E27FC236}">
                <a16:creationId xmlns:a16="http://schemas.microsoft.com/office/drawing/2014/main" id="{116EA03C-0F50-4200-8927-6A607C1C1860}"/>
              </a:ext>
            </a:extLst>
          </p:cNvPr>
          <p:cNvSpPr/>
          <p:nvPr/>
        </p:nvSpPr>
        <p:spPr>
          <a:xfrm>
            <a:off x="5671110" y="5161682"/>
            <a:ext cx="870664" cy="63537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716A22B3-E9C9-4A13-A019-66524069AE77}"/>
              </a:ext>
            </a:extLst>
          </p:cNvPr>
          <p:cNvSpPr/>
          <p:nvPr/>
        </p:nvSpPr>
        <p:spPr>
          <a:xfrm>
            <a:off x="101789" y="6037948"/>
            <a:ext cx="6601368" cy="1148989"/>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a:extLst>
              <a:ext uri="{FF2B5EF4-FFF2-40B4-BE49-F238E27FC236}">
                <a16:creationId xmlns:a16="http://schemas.microsoft.com/office/drawing/2014/main" id="{84487FD5-1DC2-4FBE-82F2-87545ABF3788}"/>
              </a:ext>
            </a:extLst>
          </p:cNvPr>
          <p:cNvSpPr/>
          <p:nvPr/>
        </p:nvSpPr>
        <p:spPr>
          <a:xfrm>
            <a:off x="94529" y="7255330"/>
            <a:ext cx="3334471" cy="253211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Rectangle 105">
            <a:extLst>
              <a:ext uri="{FF2B5EF4-FFF2-40B4-BE49-F238E27FC236}">
                <a16:creationId xmlns:a16="http://schemas.microsoft.com/office/drawing/2014/main" id="{9BDD2E18-CFB0-4384-8CC8-0A3774CF7840}"/>
              </a:ext>
            </a:extLst>
          </p:cNvPr>
          <p:cNvSpPr/>
          <p:nvPr/>
        </p:nvSpPr>
        <p:spPr>
          <a:xfrm>
            <a:off x="3507848" y="7250451"/>
            <a:ext cx="3195310" cy="253211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TextBox 106">
            <a:extLst>
              <a:ext uri="{FF2B5EF4-FFF2-40B4-BE49-F238E27FC236}">
                <a16:creationId xmlns:a16="http://schemas.microsoft.com/office/drawing/2014/main" id="{2744A4C5-777F-45A7-BCBD-C3D5AFF8D03F}"/>
              </a:ext>
            </a:extLst>
          </p:cNvPr>
          <p:cNvSpPr txBox="1"/>
          <p:nvPr/>
        </p:nvSpPr>
        <p:spPr>
          <a:xfrm>
            <a:off x="77692" y="6013733"/>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Metric calculations</a:t>
            </a:r>
          </a:p>
        </p:txBody>
      </p:sp>
      <p:sp>
        <p:nvSpPr>
          <p:cNvPr id="108" name="TextBox 107">
            <a:extLst>
              <a:ext uri="{FF2B5EF4-FFF2-40B4-BE49-F238E27FC236}">
                <a16:creationId xmlns:a16="http://schemas.microsoft.com/office/drawing/2014/main" id="{EBD0729A-880C-4990-9F17-0B1E60700F99}"/>
              </a:ext>
            </a:extLst>
          </p:cNvPr>
          <p:cNvSpPr txBox="1"/>
          <p:nvPr/>
        </p:nvSpPr>
        <p:spPr>
          <a:xfrm>
            <a:off x="113659" y="6313603"/>
            <a:ext cx="2089895" cy="33855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A package weighs 350g. How much will 7 packages weigh?</a:t>
            </a:r>
          </a:p>
          <a:p>
            <a:r>
              <a:rPr lang="en-GB" sz="800" dirty="0">
                <a:latin typeface="A little sunshine" panose="02000603000000000000" pitchFamily="2" charset="0"/>
                <a:ea typeface="A little sunshine" panose="02000603000000000000" pitchFamily="2" charset="0"/>
              </a:rPr>
              <a:t>Give your answers in kilograms</a:t>
            </a:r>
          </a:p>
        </p:txBody>
      </p:sp>
      <p:grpSp>
        <p:nvGrpSpPr>
          <p:cNvPr id="125" name="Group 124">
            <a:extLst>
              <a:ext uri="{FF2B5EF4-FFF2-40B4-BE49-F238E27FC236}">
                <a16:creationId xmlns:a16="http://schemas.microsoft.com/office/drawing/2014/main" id="{FDC898FC-3758-4071-8594-38F3C27BDD41}"/>
              </a:ext>
            </a:extLst>
          </p:cNvPr>
          <p:cNvGrpSpPr/>
          <p:nvPr/>
        </p:nvGrpSpPr>
        <p:grpSpPr>
          <a:xfrm>
            <a:off x="2442339" y="6704497"/>
            <a:ext cx="2433012" cy="324282"/>
            <a:chOff x="2480031" y="6607427"/>
            <a:chExt cx="2433012" cy="324282"/>
          </a:xfrm>
        </p:grpSpPr>
        <p:sp>
          <p:nvSpPr>
            <p:cNvPr id="117" name="Rectangle 116">
              <a:extLst>
                <a:ext uri="{FF2B5EF4-FFF2-40B4-BE49-F238E27FC236}">
                  <a16:creationId xmlns:a16="http://schemas.microsoft.com/office/drawing/2014/main" id="{FBB62389-5FA0-42EA-88F2-397948BAEEC2}"/>
                </a:ext>
              </a:extLst>
            </p:cNvPr>
            <p:cNvSpPr/>
            <p:nvPr/>
          </p:nvSpPr>
          <p:spPr>
            <a:xfrm>
              <a:off x="2480031" y="6775078"/>
              <a:ext cx="35404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18" name="Rectangle 117">
              <a:extLst>
                <a:ext uri="{FF2B5EF4-FFF2-40B4-BE49-F238E27FC236}">
                  <a16:creationId xmlns:a16="http://schemas.microsoft.com/office/drawing/2014/main" id="{39EB14B5-D773-4EDE-A54C-E58A25D09D85}"/>
                </a:ext>
              </a:extLst>
            </p:cNvPr>
            <p:cNvSpPr/>
            <p:nvPr/>
          </p:nvSpPr>
          <p:spPr>
            <a:xfrm>
              <a:off x="2834071" y="6775078"/>
              <a:ext cx="350612"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19" name="Rectangle 118">
              <a:extLst>
                <a:ext uri="{FF2B5EF4-FFF2-40B4-BE49-F238E27FC236}">
                  <a16:creationId xmlns:a16="http://schemas.microsoft.com/office/drawing/2014/main" id="{20810702-B3F3-4DA6-B22E-A99EE90C8B54}"/>
                </a:ext>
              </a:extLst>
            </p:cNvPr>
            <p:cNvSpPr/>
            <p:nvPr/>
          </p:nvSpPr>
          <p:spPr>
            <a:xfrm>
              <a:off x="3184683" y="6775078"/>
              <a:ext cx="34766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20" name="Rectangle 119">
              <a:extLst>
                <a:ext uri="{FF2B5EF4-FFF2-40B4-BE49-F238E27FC236}">
                  <a16:creationId xmlns:a16="http://schemas.microsoft.com/office/drawing/2014/main" id="{EC5C51D6-9D3C-4F5C-9314-AE40A283B6FA}"/>
                </a:ext>
              </a:extLst>
            </p:cNvPr>
            <p:cNvSpPr/>
            <p:nvPr/>
          </p:nvSpPr>
          <p:spPr>
            <a:xfrm>
              <a:off x="3532343" y="6776166"/>
              <a:ext cx="34766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21" name="Rectangle 120">
              <a:extLst>
                <a:ext uri="{FF2B5EF4-FFF2-40B4-BE49-F238E27FC236}">
                  <a16:creationId xmlns:a16="http://schemas.microsoft.com/office/drawing/2014/main" id="{2007FA1D-8F71-4C34-A7F0-29974EAB5C65}"/>
                </a:ext>
              </a:extLst>
            </p:cNvPr>
            <p:cNvSpPr/>
            <p:nvPr/>
          </p:nvSpPr>
          <p:spPr>
            <a:xfrm>
              <a:off x="3882955" y="6776166"/>
              <a:ext cx="34766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22" name="Rectangle 121">
              <a:extLst>
                <a:ext uri="{FF2B5EF4-FFF2-40B4-BE49-F238E27FC236}">
                  <a16:creationId xmlns:a16="http://schemas.microsoft.com/office/drawing/2014/main" id="{341FF7C5-9701-4B9A-9915-7EC2CA4EB0B4}"/>
                </a:ext>
              </a:extLst>
            </p:cNvPr>
            <p:cNvSpPr/>
            <p:nvPr/>
          </p:nvSpPr>
          <p:spPr>
            <a:xfrm>
              <a:off x="4230615" y="6776166"/>
              <a:ext cx="34766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23" name="Rectangle 122">
              <a:extLst>
                <a:ext uri="{FF2B5EF4-FFF2-40B4-BE49-F238E27FC236}">
                  <a16:creationId xmlns:a16="http://schemas.microsoft.com/office/drawing/2014/main" id="{808960F2-ECED-45B4-8829-58B2C4BA0B4A}"/>
                </a:ext>
              </a:extLst>
            </p:cNvPr>
            <p:cNvSpPr/>
            <p:nvPr/>
          </p:nvSpPr>
          <p:spPr>
            <a:xfrm>
              <a:off x="4565383" y="6776166"/>
              <a:ext cx="347660" cy="15554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350</a:t>
              </a:r>
            </a:p>
          </p:txBody>
        </p:sp>
        <p:sp>
          <p:nvSpPr>
            <p:cNvPr id="124" name="Rectangle 123">
              <a:extLst>
                <a:ext uri="{FF2B5EF4-FFF2-40B4-BE49-F238E27FC236}">
                  <a16:creationId xmlns:a16="http://schemas.microsoft.com/office/drawing/2014/main" id="{8BCBF1BB-7D4C-446C-AEF5-147B0BFC346D}"/>
                </a:ext>
              </a:extLst>
            </p:cNvPr>
            <p:cNvSpPr/>
            <p:nvPr/>
          </p:nvSpPr>
          <p:spPr>
            <a:xfrm>
              <a:off x="2482983" y="6607427"/>
              <a:ext cx="2430059" cy="166563"/>
            </a:xfrm>
            <a:prstGeom prst="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2450</a:t>
              </a:r>
            </a:p>
          </p:txBody>
        </p:sp>
      </p:grpSp>
      <p:cxnSp>
        <p:nvCxnSpPr>
          <p:cNvPr id="127" name="Straight Arrow Connector 126">
            <a:extLst>
              <a:ext uri="{FF2B5EF4-FFF2-40B4-BE49-F238E27FC236}">
                <a16:creationId xmlns:a16="http://schemas.microsoft.com/office/drawing/2014/main" id="{CD9E9F71-25C9-47E2-A396-F3DF1D717F15}"/>
              </a:ext>
            </a:extLst>
          </p:cNvPr>
          <p:cNvCxnSpPr>
            <a:cxnSpLocks/>
          </p:cNvCxnSpPr>
          <p:nvPr/>
        </p:nvCxnSpPr>
        <p:spPr>
          <a:xfrm>
            <a:off x="1535219" y="6922754"/>
            <a:ext cx="832505" cy="543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0" name="Straight Arrow Connector 129">
            <a:extLst>
              <a:ext uri="{FF2B5EF4-FFF2-40B4-BE49-F238E27FC236}">
                <a16:creationId xmlns:a16="http://schemas.microsoft.com/office/drawing/2014/main" id="{C0D512E9-3476-427D-99FC-A0028C96A18D}"/>
              </a:ext>
            </a:extLst>
          </p:cNvPr>
          <p:cNvCxnSpPr>
            <a:cxnSpLocks/>
            <a:stCxn id="132" idx="2"/>
          </p:cNvCxnSpPr>
          <p:nvPr/>
        </p:nvCxnSpPr>
        <p:spPr>
          <a:xfrm>
            <a:off x="3269127" y="6346245"/>
            <a:ext cx="406664" cy="3059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2" name="TextBox 131">
            <a:extLst>
              <a:ext uri="{FF2B5EF4-FFF2-40B4-BE49-F238E27FC236}">
                <a16:creationId xmlns:a16="http://schemas.microsoft.com/office/drawing/2014/main" id="{F2973A72-5904-4B80-8CB7-D7D48A85DC1C}"/>
              </a:ext>
            </a:extLst>
          </p:cNvPr>
          <p:cNvSpPr txBox="1"/>
          <p:nvPr/>
        </p:nvSpPr>
        <p:spPr>
          <a:xfrm>
            <a:off x="2737946" y="6130801"/>
            <a:ext cx="1062362"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The final weight is in grams</a:t>
            </a:r>
          </a:p>
        </p:txBody>
      </p:sp>
      <mc:AlternateContent xmlns:mc="http://schemas.openxmlformats.org/markup-compatibility/2006" xmlns:a14="http://schemas.microsoft.com/office/drawing/2010/main">
        <mc:Choice Requires="a14">
          <p:sp>
            <p:nvSpPr>
              <p:cNvPr id="133" name="TextBox 132">
                <a:extLst>
                  <a:ext uri="{FF2B5EF4-FFF2-40B4-BE49-F238E27FC236}">
                    <a16:creationId xmlns:a16="http://schemas.microsoft.com/office/drawing/2014/main" id="{7EB0FC6B-FD99-4F7F-AEED-065F153061B0}"/>
                  </a:ext>
                </a:extLst>
              </p:cNvPr>
              <p:cNvSpPr txBox="1"/>
              <p:nvPr/>
            </p:nvSpPr>
            <p:spPr>
              <a:xfrm>
                <a:off x="3842311" y="6439934"/>
                <a:ext cx="1062362"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2450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1000 = 2.45kg </a:t>
                </a:r>
              </a:p>
            </p:txBody>
          </p:sp>
        </mc:Choice>
        <mc:Fallback xmlns="">
          <p:sp>
            <p:nvSpPr>
              <p:cNvPr id="133" name="TextBox 132">
                <a:extLst>
                  <a:ext uri="{FF2B5EF4-FFF2-40B4-BE49-F238E27FC236}">
                    <a16:creationId xmlns:a16="http://schemas.microsoft.com/office/drawing/2014/main" id="{7EB0FC6B-FD99-4F7F-AEED-065F153061B0}"/>
                  </a:ext>
                </a:extLst>
              </p:cNvPr>
              <p:cNvSpPr txBox="1">
                <a:spLocks noRot="1" noChangeAspect="1" noMove="1" noResize="1" noEditPoints="1" noAdjustHandles="1" noChangeArrowheads="1" noChangeShapeType="1" noTextEdit="1"/>
              </p:cNvSpPr>
              <p:nvPr/>
            </p:nvSpPr>
            <p:spPr>
              <a:xfrm>
                <a:off x="3842311" y="6439934"/>
                <a:ext cx="1062362" cy="215444"/>
              </a:xfrm>
              <a:prstGeom prst="rect">
                <a:avLst/>
              </a:prstGeom>
              <a:blipFill>
                <a:blip r:embed="rId33"/>
                <a:stretch>
                  <a:fillRect b="-5556"/>
                </a:stretch>
              </a:blipFill>
            </p:spPr>
            <p:txBody>
              <a:bodyPr/>
              <a:lstStyle/>
              <a:p>
                <a:r>
                  <a:rPr lang="en-GB">
                    <a:noFill/>
                  </a:rPr>
                  <a:t> </a:t>
                </a:r>
              </a:p>
            </p:txBody>
          </p:sp>
        </mc:Fallback>
      </mc:AlternateContent>
      <p:sp>
        <p:nvSpPr>
          <p:cNvPr id="134" name="TextBox 133">
            <a:extLst>
              <a:ext uri="{FF2B5EF4-FFF2-40B4-BE49-F238E27FC236}">
                <a16:creationId xmlns:a16="http://schemas.microsoft.com/office/drawing/2014/main" id="{4B7B99AF-FBD2-4715-9E28-7DA9702675BD}"/>
              </a:ext>
            </a:extLst>
          </p:cNvPr>
          <p:cNvSpPr txBox="1"/>
          <p:nvPr/>
        </p:nvSpPr>
        <p:spPr>
          <a:xfrm>
            <a:off x="3845259" y="6224490"/>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g</a:t>
            </a:r>
          </a:p>
        </p:txBody>
      </p:sp>
      <p:sp>
        <p:nvSpPr>
          <p:cNvPr id="135" name="TextBox 134">
            <a:extLst>
              <a:ext uri="{FF2B5EF4-FFF2-40B4-BE49-F238E27FC236}">
                <a16:creationId xmlns:a16="http://schemas.microsoft.com/office/drawing/2014/main" id="{D909BFD7-3833-42CB-8272-4F5F27DD1281}"/>
              </a:ext>
            </a:extLst>
          </p:cNvPr>
          <p:cNvSpPr txBox="1"/>
          <p:nvPr/>
        </p:nvSpPr>
        <p:spPr>
          <a:xfrm>
            <a:off x="4523822" y="6227152"/>
            <a:ext cx="344179" cy="246221"/>
          </a:xfrm>
          <a:prstGeom prst="rect">
            <a:avLst/>
          </a:prstGeom>
          <a:noFill/>
        </p:spPr>
        <p:txBody>
          <a:bodyPr wrap="square" rtlCol="0">
            <a:spAutoFit/>
          </a:bodyPr>
          <a:lstStyle/>
          <a:p>
            <a:r>
              <a:rPr lang="en-GB" sz="1000" b="1" dirty="0">
                <a:latin typeface="A little sunshine" panose="02000603000000000000" pitchFamily="2" charset="0"/>
                <a:ea typeface="A little sunshine" panose="02000603000000000000" pitchFamily="2" charset="0"/>
              </a:rPr>
              <a:t>kg</a:t>
            </a:r>
          </a:p>
        </p:txBody>
      </p:sp>
      <mc:AlternateContent xmlns:mc="http://schemas.openxmlformats.org/markup-compatibility/2006" xmlns:a14="http://schemas.microsoft.com/office/drawing/2010/main">
        <mc:Choice Requires="a14">
          <p:sp>
            <p:nvSpPr>
              <p:cNvPr id="136" name="Rectangle 135">
                <a:extLst>
                  <a:ext uri="{FF2B5EF4-FFF2-40B4-BE49-F238E27FC236}">
                    <a16:creationId xmlns:a16="http://schemas.microsoft.com/office/drawing/2014/main" id="{5910A88C-AB5C-43CA-8FD9-6D546AB128CE}"/>
                  </a:ext>
                </a:extLst>
              </p:cNvPr>
              <p:cNvSpPr/>
              <p:nvPr/>
            </p:nvSpPr>
            <p:spPr>
              <a:xfrm>
                <a:off x="4035009" y="6029038"/>
                <a:ext cx="457176" cy="215444"/>
              </a:xfrm>
              <a:prstGeom prst="rect">
                <a:avLst/>
              </a:prstGeom>
            </p:spPr>
            <p:txBody>
              <a:bodyPr wrap="none">
                <a:spAutoFit/>
              </a:bodyPr>
              <a:lstStyle/>
              <a:p>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b="1" dirty="0">
                    <a:latin typeface="A little sunshine" panose="02000603000000000000" pitchFamily="2" charset="0"/>
                    <a:ea typeface="A little sunshine" panose="02000603000000000000" pitchFamily="2" charset="0"/>
                  </a:rPr>
                  <a:t> 1000</a:t>
                </a:r>
                <a:endParaRPr lang="en-GB" sz="800" dirty="0"/>
              </a:p>
            </p:txBody>
          </p:sp>
        </mc:Choice>
        <mc:Fallback xmlns="">
          <p:sp>
            <p:nvSpPr>
              <p:cNvPr id="136" name="Rectangle 135">
                <a:extLst>
                  <a:ext uri="{FF2B5EF4-FFF2-40B4-BE49-F238E27FC236}">
                    <a16:creationId xmlns:a16="http://schemas.microsoft.com/office/drawing/2014/main" id="{5910A88C-AB5C-43CA-8FD9-6D546AB128CE}"/>
                  </a:ext>
                </a:extLst>
              </p:cNvPr>
              <p:cNvSpPr>
                <a:spLocks noRot="1" noChangeAspect="1" noMove="1" noResize="1" noEditPoints="1" noAdjustHandles="1" noChangeArrowheads="1" noChangeShapeType="1" noTextEdit="1"/>
              </p:cNvSpPr>
              <p:nvPr/>
            </p:nvSpPr>
            <p:spPr>
              <a:xfrm>
                <a:off x="4035009" y="6029038"/>
                <a:ext cx="457176" cy="215444"/>
              </a:xfrm>
              <a:prstGeom prst="rect">
                <a:avLst/>
              </a:prstGeom>
              <a:blipFill>
                <a:blip r:embed="rId20"/>
                <a:stretch>
                  <a:fillRect b="-8571"/>
                </a:stretch>
              </a:blipFill>
            </p:spPr>
            <p:txBody>
              <a:bodyPr/>
              <a:lstStyle/>
              <a:p>
                <a:r>
                  <a:rPr lang="en-GB">
                    <a:noFill/>
                  </a:rPr>
                  <a:t> </a:t>
                </a:r>
              </a:p>
            </p:txBody>
          </p:sp>
        </mc:Fallback>
      </mc:AlternateContent>
      <p:sp>
        <p:nvSpPr>
          <p:cNvPr id="137" name="Arrow: Curved Down 136">
            <a:extLst>
              <a:ext uri="{FF2B5EF4-FFF2-40B4-BE49-F238E27FC236}">
                <a16:creationId xmlns:a16="http://schemas.microsoft.com/office/drawing/2014/main" id="{B6C686B0-6E75-41FF-AE9B-223152C192E9}"/>
              </a:ext>
            </a:extLst>
          </p:cNvPr>
          <p:cNvSpPr/>
          <p:nvPr/>
        </p:nvSpPr>
        <p:spPr>
          <a:xfrm>
            <a:off x="4063831" y="6212802"/>
            <a:ext cx="481416" cy="11858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141" name="Rectangle 140">
            <a:extLst>
              <a:ext uri="{FF2B5EF4-FFF2-40B4-BE49-F238E27FC236}">
                <a16:creationId xmlns:a16="http://schemas.microsoft.com/office/drawing/2014/main" id="{1039844A-A860-42C3-BC46-54492B1B0A74}"/>
              </a:ext>
            </a:extLst>
          </p:cNvPr>
          <p:cNvSpPr/>
          <p:nvPr/>
        </p:nvSpPr>
        <p:spPr>
          <a:xfrm>
            <a:off x="4956672" y="6114171"/>
            <a:ext cx="1672727" cy="968353"/>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800" b="1" u="sng" dirty="0">
                <a:solidFill>
                  <a:schemeClr val="tx1"/>
                </a:solidFill>
                <a:latin typeface="A little sunshine" panose="02000603000000000000" pitchFamily="2" charset="0"/>
                <a:ea typeface="A little sunshine" panose="02000603000000000000" pitchFamily="2" charset="0"/>
              </a:rPr>
              <a:t>Calculations tips:</a:t>
            </a:r>
          </a:p>
          <a:p>
            <a:pPr marL="171450" indent="-171450">
              <a:buFont typeface="Arial" panose="020B0604020202020204" pitchFamily="34" charset="0"/>
              <a:buChar char="•"/>
            </a:pPr>
            <a:r>
              <a:rPr lang="en-GB" sz="800" dirty="0">
                <a:solidFill>
                  <a:schemeClr val="tx1"/>
                </a:solidFill>
                <a:latin typeface="A little sunshine" panose="02000603000000000000" pitchFamily="2" charset="0"/>
                <a:ea typeface="A little sunshine" panose="02000603000000000000" pitchFamily="2" charset="0"/>
              </a:rPr>
              <a:t>Do all calculations in the same unit (often the smaller measurement)</a:t>
            </a:r>
          </a:p>
          <a:p>
            <a:pPr marL="171450" indent="-171450">
              <a:buFont typeface="Arial" panose="020B0604020202020204" pitchFamily="34" charset="0"/>
              <a:buChar char="•"/>
            </a:pPr>
            <a:r>
              <a:rPr lang="en-GB" sz="800" dirty="0">
                <a:solidFill>
                  <a:schemeClr val="tx1"/>
                </a:solidFill>
                <a:latin typeface="A little sunshine" panose="02000603000000000000" pitchFamily="2" charset="0"/>
                <a:ea typeface="A little sunshine" panose="02000603000000000000" pitchFamily="2" charset="0"/>
              </a:rPr>
              <a:t>Read for the units of your answer</a:t>
            </a:r>
          </a:p>
          <a:p>
            <a:pPr marL="171450" indent="-171450">
              <a:buFont typeface="Arial" panose="020B0604020202020204" pitchFamily="34" charset="0"/>
              <a:buChar char="•"/>
            </a:pPr>
            <a:r>
              <a:rPr lang="en-GB" sz="800" dirty="0">
                <a:solidFill>
                  <a:schemeClr val="tx1"/>
                </a:solidFill>
                <a:latin typeface="A little sunshine" panose="02000603000000000000" pitchFamily="2" charset="0"/>
                <a:ea typeface="A little sunshine" panose="02000603000000000000" pitchFamily="2" charset="0"/>
              </a:rPr>
              <a:t>Do all conversions of units at the same time</a:t>
            </a:r>
          </a:p>
          <a:p>
            <a:pPr marL="171450" indent="-171450">
              <a:buFont typeface="Arial" panose="020B0604020202020204" pitchFamily="34" charset="0"/>
              <a:buChar char="•"/>
            </a:pPr>
            <a:r>
              <a:rPr lang="en-GB" sz="800" dirty="0">
                <a:solidFill>
                  <a:schemeClr val="tx1"/>
                </a:solidFill>
                <a:latin typeface="A little sunshine" panose="02000603000000000000" pitchFamily="2" charset="0"/>
                <a:ea typeface="A little sunshine" panose="02000603000000000000" pitchFamily="2" charset="0"/>
              </a:rPr>
              <a:t>Represent your image pictorially where possible</a:t>
            </a:r>
          </a:p>
        </p:txBody>
      </p:sp>
      <p:sp>
        <p:nvSpPr>
          <p:cNvPr id="142" name="TextBox 141">
            <a:extLst>
              <a:ext uri="{FF2B5EF4-FFF2-40B4-BE49-F238E27FC236}">
                <a16:creationId xmlns:a16="http://schemas.microsoft.com/office/drawing/2014/main" id="{79E8E3E9-44C7-4D7D-8CF2-FF8C255D6FF2}"/>
              </a:ext>
            </a:extLst>
          </p:cNvPr>
          <p:cNvSpPr txBox="1"/>
          <p:nvPr/>
        </p:nvSpPr>
        <p:spPr>
          <a:xfrm>
            <a:off x="56084" y="7238195"/>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Miles and Kilometres </a:t>
            </a:r>
          </a:p>
        </p:txBody>
      </p:sp>
      <mc:AlternateContent xmlns:mc="http://schemas.openxmlformats.org/markup-compatibility/2006" xmlns:a14="http://schemas.microsoft.com/office/drawing/2010/main">
        <mc:Choice Requires="a14">
          <p:sp>
            <p:nvSpPr>
              <p:cNvPr id="143" name="Rectangle: Rounded Corners 142">
                <a:extLst>
                  <a:ext uri="{FF2B5EF4-FFF2-40B4-BE49-F238E27FC236}">
                    <a16:creationId xmlns:a16="http://schemas.microsoft.com/office/drawing/2014/main" id="{628C512A-CAF8-44A5-B880-0F1DD96DD816}"/>
                  </a:ext>
                </a:extLst>
              </p:cNvPr>
              <p:cNvSpPr/>
              <p:nvPr/>
            </p:nvSpPr>
            <p:spPr>
              <a:xfrm>
                <a:off x="926823" y="7754679"/>
                <a:ext cx="1669881" cy="285242"/>
              </a:xfrm>
              <a:prstGeom prst="roundRect">
                <a:avLst/>
              </a:prstGeom>
              <a:solidFill>
                <a:schemeClr val="accent1">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5 miles </a:t>
                </a:r>
                <a14:m>
                  <m:oMath xmlns:m="http://schemas.openxmlformats.org/officeDocument/2006/math">
                    <m:r>
                      <a:rPr lang="en-GB" sz="110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8 kilometres</a:t>
                </a:r>
              </a:p>
            </p:txBody>
          </p:sp>
        </mc:Choice>
        <mc:Fallback xmlns="">
          <p:sp>
            <p:nvSpPr>
              <p:cNvPr id="143" name="Rectangle: Rounded Corners 142">
                <a:extLst>
                  <a:ext uri="{FF2B5EF4-FFF2-40B4-BE49-F238E27FC236}">
                    <a16:creationId xmlns:a16="http://schemas.microsoft.com/office/drawing/2014/main" id="{628C512A-CAF8-44A5-B880-0F1DD96DD816}"/>
                  </a:ext>
                </a:extLst>
              </p:cNvPr>
              <p:cNvSpPr>
                <a:spLocks noRot="1" noChangeAspect="1" noMove="1" noResize="1" noEditPoints="1" noAdjustHandles="1" noChangeArrowheads="1" noChangeShapeType="1" noTextEdit="1"/>
              </p:cNvSpPr>
              <p:nvPr/>
            </p:nvSpPr>
            <p:spPr>
              <a:xfrm>
                <a:off x="926823" y="7754679"/>
                <a:ext cx="1669881" cy="285242"/>
              </a:xfrm>
              <a:prstGeom prst="roundRect">
                <a:avLst/>
              </a:prstGeom>
              <a:blipFill>
                <a:blip r:embed="rId34"/>
                <a:stretch>
                  <a:fillRect b="-8333"/>
                </a:stretch>
              </a:blipFill>
              <a:ln w="3175">
                <a:solidFill>
                  <a:schemeClr val="tx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Rectangle 145">
                <a:extLst>
                  <a:ext uri="{FF2B5EF4-FFF2-40B4-BE49-F238E27FC236}">
                    <a16:creationId xmlns:a16="http://schemas.microsoft.com/office/drawing/2014/main" id="{04B0966C-D57D-47B1-BA6D-36ABC94DE27E}"/>
                  </a:ext>
                </a:extLst>
              </p:cNvPr>
              <p:cNvSpPr/>
              <p:nvPr/>
            </p:nvSpPr>
            <p:spPr>
              <a:xfrm>
                <a:off x="2429498" y="7330373"/>
                <a:ext cx="932776" cy="338554"/>
              </a:xfrm>
              <a:prstGeom prst="rect">
                <a:avLst/>
              </a:prstGeom>
              <a:ln w="3175">
                <a:solidFill>
                  <a:schemeClr val="tx1"/>
                </a:solidFill>
              </a:ln>
            </p:spPr>
            <p:txBody>
              <a:bodyPr wrap="square">
                <a:spAutoFit/>
              </a:bodyPr>
              <a:lstStyle/>
              <a:p>
                <a:pPr algn="ct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dirty="0"/>
                  <a:t> </a:t>
                </a:r>
                <a:r>
                  <a:rPr lang="en-GB" sz="800" dirty="0">
                    <a:latin typeface="A little sunshine" panose="02000603000000000000" pitchFamily="2" charset="0"/>
                    <a:ea typeface="A little sunshine" panose="02000603000000000000" pitchFamily="2" charset="0"/>
                  </a:rPr>
                  <a:t>symbol represents “is approximately equal to”</a:t>
                </a:r>
              </a:p>
            </p:txBody>
          </p:sp>
        </mc:Choice>
        <mc:Fallback xmlns="">
          <p:sp>
            <p:nvSpPr>
              <p:cNvPr id="146" name="Rectangle 145">
                <a:extLst>
                  <a:ext uri="{FF2B5EF4-FFF2-40B4-BE49-F238E27FC236}">
                    <a16:creationId xmlns:a16="http://schemas.microsoft.com/office/drawing/2014/main" id="{04B0966C-D57D-47B1-BA6D-36ABC94DE27E}"/>
                  </a:ext>
                </a:extLst>
              </p:cNvPr>
              <p:cNvSpPr>
                <a:spLocks noRot="1" noChangeAspect="1" noMove="1" noResize="1" noEditPoints="1" noAdjustHandles="1" noChangeArrowheads="1" noChangeShapeType="1" noTextEdit="1"/>
              </p:cNvSpPr>
              <p:nvPr/>
            </p:nvSpPr>
            <p:spPr>
              <a:xfrm>
                <a:off x="2429498" y="7330373"/>
                <a:ext cx="932776" cy="338554"/>
              </a:xfrm>
              <a:prstGeom prst="rect">
                <a:avLst/>
              </a:prstGeom>
              <a:blipFill>
                <a:blip r:embed="rId35"/>
                <a:stretch>
                  <a:fillRect b="-1754"/>
                </a:stretch>
              </a:blipFill>
              <a:ln w="3175">
                <a:solidFill>
                  <a:schemeClr val="tx1"/>
                </a:solidFill>
              </a:ln>
            </p:spPr>
            <p:txBody>
              <a:bodyPr/>
              <a:lstStyle/>
              <a:p>
                <a:r>
                  <a:rPr lang="en-GB">
                    <a:noFill/>
                  </a:rPr>
                  <a:t> </a:t>
                </a:r>
              </a:p>
            </p:txBody>
          </p:sp>
        </mc:Fallback>
      </mc:AlternateContent>
      <p:sp>
        <p:nvSpPr>
          <p:cNvPr id="148" name="Rectangle 147">
            <a:extLst>
              <a:ext uri="{FF2B5EF4-FFF2-40B4-BE49-F238E27FC236}">
                <a16:creationId xmlns:a16="http://schemas.microsoft.com/office/drawing/2014/main" id="{7100ED62-9F4C-492C-9B92-31EAB0E13F91}"/>
              </a:ext>
            </a:extLst>
          </p:cNvPr>
          <p:cNvSpPr/>
          <p:nvPr/>
        </p:nvSpPr>
        <p:spPr>
          <a:xfrm>
            <a:off x="52752" y="7478708"/>
            <a:ext cx="2425664" cy="230832"/>
          </a:xfrm>
          <a:prstGeom prst="rect">
            <a:avLst/>
          </a:prstGeom>
        </p:spPr>
        <p:txBody>
          <a:bodyPr wrap="none">
            <a:spAutoFit/>
          </a:bodyPr>
          <a:lstStyle/>
          <a:p>
            <a:r>
              <a:rPr lang="en-GB" sz="900" dirty="0">
                <a:latin typeface="A little sunshine" panose="02000603000000000000" pitchFamily="2" charset="0"/>
                <a:ea typeface="A little sunshine" panose="02000603000000000000" pitchFamily="2" charset="0"/>
              </a:rPr>
              <a:t>Miles and kilometres are normally used as measures of distance </a:t>
            </a:r>
          </a:p>
        </p:txBody>
      </p:sp>
      <p:sp>
        <p:nvSpPr>
          <p:cNvPr id="149" name="Rectangle 148">
            <a:extLst>
              <a:ext uri="{FF2B5EF4-FFF2-40B4-BE49-F238E27FC236}">
                <a16:creationId xmlns:a16="http://schemas.microsoft.com/office/drawing/2014/main" id="{2C1416E6-FEAA-4E00-8611-BA030F08362D}"/>
              </a:ext>
            </a:extLst>
          </p:cNvPr>
          <p:cNvSpPr/>
          <p:nvPr/>
        </p:nvSpPr>
        <p:spPr>
          <a:xfrm>
            <a:off x="64611" y="8067380"/>
            <a:ext cx="971741" cy="230832"/>
          </a:xfrm>
          <a:prstGeom prst="rect">
            <a:avLst/>
          </a:prstGeom>
        </p:spPr>
        <p:txBody>
          <a:bodyPr wrap="none">
            <a:spAutoFit/>
          </a:bodyPr>
          <a:lstStyle/>
          <a:p>
            <a:r>
              <a:rPr lang="en-GB" sz="900" b="1" u="sng" dirty="0">
                <a:latin typeface="A little sunshine" panose="02000603000000000000" pitchFamily="2" charset="0"/>
                <a:ea typeface="A little sunshine" panose="02000603000000000000" pitchFamily="2" charset="0"/>
              </a:rPr>
              <a:t>Conversion calculations</a:t>
            </a:r>
          </a:p>
        </p:txBody>
      </p:sp>
      <p:sp>
        <p:nvSpPr>
          <p:cNvPr id="150" name="Rectangle 149">
            <a:extLst>
              <a:ext uri="{FF2B5EF4-FFF2-40B4-BE49-F238E27FC236}">
                <a16:creationId xmlns:a16="http://schemas.microsoft.com/office/drawing/2014/main" id="{4DC55C03-1461-4C7E-B93E-B8A3BFC8E853}"/>
              </a:ext>
            </a:extLst>
          </p:cNvPr>
          <p:cNvSpPr/>
          <p:nvPr/>
        </p:nvSpPr>
        <p:spPr>
          <a:xfrm>
            <a:off x="94529" y="8264449"/>
            <a:ext cx="1359668" cy="230832"/>
          </a:xfrm>
          <a:prstGeom prst="rect">
            <a:avLst/>
          </a:prstGeom>
        </p:spPr>
        <p:txBody>
          <a:bodyPr wrap="none">
            <a:spAutoFit/>
          </a:bodyPr>
          <a:lstStyle/>
          <a:p>
            <a:r>
              <a:rPr lang="en-GB" sz="900" dirty="0">
                <a:latin typeface="A little sunshine" panose="02000603000000000000" pitchFamily="2" charset="0"/>
                <a:ea typeface="A little sunshine" panose="02000603000000000000" pitchFamily="2" charset="0"/>
              </a:rPr>
              <a:t>How many kilometres is 15 miles? </a:t>
            </a:r>
          </a:p>
        </p:txBody>
      </p:sp>
      <mc:AlternateContent xmlns:mc="http://schemas.openxmlformats.org/markup-compatibility/2006" xmlns:a14="http://schemas.microsoft.com/office/drawing/2010/main">
        <mc:Choice Requires="a14">
          <p:sp>
            <p:nvSpPr>
              <p:cNvPr id="151" name="Rectangle: Rounded Corners 150">
                <a:extLst>
                  <a:ext uri="{FF2B5EF4-FFF2-40B4-BE49-F238E27FC236}">
                    <a16:creationId xmlns:a16="http://schemas.microsoft.com/office/drawing/2014/main" id="{24D70E9C-0F9A-4B83-B37A-AC9F04F28BB4}"/>
                  </a:ext>
                </a:extLst>
              </p:cNvPr>
              <p:cNvSpPr/>
              <p:nvPr/>
            </p:nvSpPr>
            <p:spPr>
              <a:xfrm>
                <a:off x="1665836" y="8154909"/>
                <a:ext cx="1133680" cy="26323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5 miles </a:t>
                </a:r>
                <a14:m>
                  <m:oMath xmlns:m="http://schemas.openxmlformats.org/officeDocument/2006/math">
                    <m:r>
                      <a:rPr lang="en-GB" sz="900" b="0" i="1" smtClean="0">
                        <a:solidFill>
                          <a:schemeClr val="tx1"/>
                        </a:solidFill>
                        <a:latin typeface="Cambria Math" panose="02040503050406030204" pitchFamily="18" charset="0"/>
                        <a:ea typeface="Cambria Math" panose="02040503050406030204" pitchFamily="18" charset="0"/>
                      </a:rPr>
                      <m:t>≈</m:t>
                    </m:r>
                  </m:oMath>
                </a14:m>
                <a:r>
                  <a:rPr lang="en-GB" sz="900" dirty="0">
                    <a:solidFill>
                      <a:schemeClr val="tx1"/>
                    </a:solidFill>
                    <a:latin typeface="A little sunshine" panose="02000603000000000000" pitchFamily="2" charset="0"/>
                    <a:ea typeface="A little sunshine" panose="02000603000000000000" pitchFamily="2" charset="0"/>
                  </a:rPr>
                  <a:t> 8 kilometres</a:t>
                </a:r>
              </a:p>
            </p:txBody>
          </p:sp>
        </mc:Choice>
        <mc:Fallback xmlns="">
          <p:sp>
            <p:nvSpPr>
              <p:cNvPr id="151" name="Rectangle: Rounded Corners 150">
                <a:extLst>
                  <a:ext uri="{FF2B5EF4-FFF2-40B4-BE49-F238E27FC236}">
                    <a16:creationId xmlns:a16="http://schemas.microsoft.com/office/drawing/2014/main" id="{24D70E9C-0F9A-4B83-B37A-AC9F04F28BB4}"/>
                  </a:ext>
                </a:extLst>
              </p:cNvPr>
              <p:cNvSpPr>
                <a:spLocks noRot="1" noChangeAspect="1" noMove="1" noResize="1" noEditPoints="1" noAdjustHandles="1" noChangeArrowheads="1" noChangeShapeType="1" noTextEdit="1"/>
              </p:cNvSpPr>
              <p:nvPr/>
            </p:nvSpPr>
            <p:spPr>
              <a:xfrm>
                <a:off x="1665836" y="8154909"/>
                <a:ext cx="1133680" cy="263239"/>
              </a:xfrm>
              <a:prstGeom prst="roundRect">
                <a:avLst/>
              </a:prstGeom>
              <a:blipFill>
                <a:blip r:embed="rId36"/>
                <a:stretch>
                  <a:fillRect b="-4651"/>
                </a:stretch>
              </a:blipFill>
              <a:ln w="3175">
                <a:noFill/>
              </a:ln>
            </p:spPr>
            <p:txBody>
              <a:bodyPr/>
              <a:lstStyle/>
              <a:p>
                <a:r>
                  <a:rPr lang="en-GB">
                    <a:noFill/>
                  </a:rPr>
                  <a:t> </a:t>
                </a:r>
              </a:p>
            </p:txBody>
          </p:sp>
        </mc:Fallback>
      </mc:AlternateContent>
      <p:sp>
        <p:nvSpPr>
          <p:cNvPr id="152" name="Arrow: Curved Down 151">
            <a:extLst>
              <a:ext uri="{FF2B5EF4-FFF2-40B4-BE49-F238E27FC236}">
                <a16:creationId xmlns:a16="http://schemas.microsoft.com/office/drawing/2014/main" id="{0F901F5B-578E-4CB5-B2D6-2367442C6A1B}"/>
              </a:ext>
            </a:extLst>
          </p:cNvPr>
          <p:cNvSpPr/>
          <p:nvPr/>
        </p:nvSpPr>
        <p:spPr>
          <a:xfrm rot="5400000" flipV="1">
            <a:off x="1602102" y="8392211"/>
            <a:ext cx="263239" cy="93199"/>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153" name="Rectangle: Rounded Corners 152">
                <a:extLst>
                  <a:ext uri="{FF2B5EF4-FFF2-40B4-BE49-F238E27FC236}">
                    <a16:creationId xmlns:a16="http://schemas.microsoft.com/office/drawing/2014/main" id="{D45BB616-8DEB-4EBC-85AF-E6331FC3EB99}"/>
                  </a:ext>
                </a:extLst>
              </p:cNvPr>
              <p:cNvSpPr/>
              <p:nvPr/>
            </p:nvSpPr>
            <p:spPr>
              <a:xfrm>
                <a:off x="1687122" y="8413404"/>
                <a:ext cx="1133680" cy="26323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15 miles </a:t>
                </a:r>
                <a14:m>
                  <m:oMath xmlns:m="http://schemas.openxmlformats.org/officeDocument/2006/math">
                    <m:r>
                      <a:rPr lang="en-GB" sz="900" b="0" i="1" smtClean="0">
                        <a:solidFill>
                          <a:schemeClr val="tx1"/>
                        </a:solidFill>
                        <a:latin typeface="Cambria Math" panose="02040503050406030204" pitchFamily="18" charset="0"/>
                        <a:ea typeface="Cambria Math" panose="02040503050406030204" pitchFamily="18" charset="0"/>
                      </a:rPr>
                      <m:t>≈</m:t>
                    </m:r>
                  </m:oMath>
                </a14:m>
                <a:r>
                  <a:rPr lang="en-GB" sz="900" dirty="0">
                    <a:solidFill>
                      <a:schemeClr val="tx1"/>
                    </a:solidFill>
                    <a:latin typeface="A little sunshine" panose="02000603000000000000" pitchFamily="2" charset="0"/>
                    <a:ea typeface="A little sunshine" panose="02000603000000000000" pitchFamily="2" charset="0"/>
                  </a:rPr>
                  <a:t> </a:t>
                </a:r>
                <a:r>
                  <a:rPr lang="en-GB" sz="900" u="sng" dirty="0">
                    <a:solidFill>
                      <a:schemeClr val="tx1"/>
                    </a:solidFill>
                    <a:latin typeface="A little sunshine" panose="02000603000000000000" pitchFamily="2" charset="0"/>
                    <a:ea typeface="A little sunshine" panose="02000603000000000000" pitchFamily="2" charset="0"/>
                  </a:rPr>
                  <a:t>24 kilometres</a:t>
                </a:r>
              </a:p>
            </p:txBody>
          </p:sp>
        </mc:Choice>
        <mc:Fallback xmlns="">
          <p:sp>
            <p:nvSpPr>
              <p:cNvPr id="153" name="Rectangle: Rounded Corners 152">
                <a:extLst>
                  <a:ext uri="{FF2B5EF4-FFF2-40B4-BE49-F238E27FC236}">
                    <a16:creationId xmlns:a16="http://schemas.microsoft.com/office/drawing/2014/main" id="{D45BB616-8DEB-4EBC-85AF-E6331FC3EB99}"/>
                  </a:ext>
                </a:extLst>
              </p:cNvPr>
              <p:cNvSpPr>
                <a:spLocks noRot="1" noChangeAspect="1" noMove="1" noResize="1" noEditPoints="1" noAdjustHandles="1" noChangeArrowheads="1" noChangeShapeType="1" noTextEdit="1"/>
              </p:cNvSpPr>
              <p:nvPr/>
            </p:nvSpPr>
            <p:spPr>
              <a:xfrm>
                <a:off x="1687122" y="8413404"/>
                <a:ext cx="1133680" cy="263239"/>
              </a:xfrm>
              <a:prstGeom prst="roundRect">
                <a:avLst/>
              </a:prstGeom>
              <a:blipFill>
                <a:blip r:embed="rId37"/>
                <a:stretch>
                  <a:fillRect b="-4651"/>
                </a:stretch>
              </a:blipFill>
              <a:ln w="3175">
                <a:noFill/>
              </a:ln>
            </p:spPr>
            <p:txBody>
              <a:bodyPr/>
              <a:lstStyle/>
              <a:p>
                <a:r>
                  <a:rPr lang="en-GB">
                    <a:noFill/>
                  </a:rPr>
                  <a:t> </a:t>
                </a:r>
              </a:p>
            </p:txBody>
          </p:sp>
        </mc:Fallback>
      </mc:AlternateContent>
      <p:sp>
        <p:nvSpPr>
          <p:cNvPr id="154" name="Rectangle: Rounded Corners 153">
            <a:extLst>
              <a:ext uri="{FF2B5EF4-FFF2-40B4-BE49-F238E27FC236}">
                <a16:creationId xmlns:a16="http://schemas.microsoft.com/office/drawing/2014/main" id="{43D3225D-E8C8-4203-8265-4C9C80F47E63}"/>
              </a:ext>
            </a:extLst>
          </p:cNvPr>
          <p:cNvSpPr/>
          <p:nvPr/>
        </p:nvSpPr>
        <p:spPr>
          <a:xfrm>
            <a:off x="1397731" y="8307309"/>
            <a:ext cx="364032" cy="179232"/>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x 3</a:t>
            </a:r>
            <a:endParaRPr lang="en-GB" sz="900" u="sng" dirty="0">
              <a:solidFill>
                <a:schemeClr val="tx1"/>
              </a:solidFill>
              <a:latin typeface="A little sunshine" panose="02000603000000000000" pitchFamily="2" charset="0"/>
              <a:ea typeface="A little sunshine" panose="02000603000000000000" pitchFamily="2" charset="0"/>
            </a:endParaRPr>
          </a:p>
        </p:txBody>
      </p:sp>
      <p:pic>
        <p:nvPicPr>
          <p:cNvPr id="156" name="Picture 155">
            <a:extLst>
              <a:ext uri="{FF2B5EF4-FFF2-40B4-BE49-F238E27FC236}">
                <a16:creationId xmlns:a16="http://schemas.microsoft.com/office/drawing/2014/main" id="{FC27DD63-9F62-4CCB-8A05-B4A23DDFE697}"/>
              </a:ext>
            </a:extLst>
          </p:cNvPr>
          <p:cNvPicPr>
            <a:picLocks noChangeAspect="1"/>
          </p:cNvPicPr>
          <p:nvPr/>
        </p:nvPicPr>
        <p:blipFill>
          <a:blip r:embed="rId38"/>
          <a:stretch>
            <a:fillRect/>
          </a:stretch>
        </p:blipFill>
        <p:spPr>
          <a:xfrm>
            <a:off x="207523" y="8636719"/>
            <a:ext cx="1133680" cy="643370"/>
          </a:xfrm>
          <a:prstGeom prst="rect">
            <a:avLst/>
          </a:prstGeom>
        </p:spPr>
      </p:pic>
      <p:sp>
        <p:nvSpPr>
          <p:cNvPr id="157" name="Rectangle 156">
            <a:extLst>
              <a:ext uri="{FF2B5EF4-FFF2-40B4-BE49-F238E27FC236}">
                <a16:creationId xmlns:a16="http://schemas.microsoft.com/office/drawing/2014/main" id="{6A4C405F-3D64-4E3A-AB74-1368FD7C508A}"/>
              </a:ext>
            </a:extLst>
          </p:cNvPr>
          <p:cNvSpPr/>
          <p:nvPr/>
        </p:nvSpPr>
        <p:spPr>
          <a:xfrm>
            <a:off x="1538009" y="8744786"/>
            <a:ext cx="1659429" cy="369332"/>
          </a:xfrm>
          <a:prstGeom prst="rect">
            <a:avLst/>
          </a:prstGeom>
          <a:ln w="3175">
            <a:solidFill>
              <a:schemeClr val="tx1"/>
            </a:solidFill>
          </a:ln>
        </p:spPr>
        <p:txBody>
          <a:bodyPr wrap="none">
            <a:spAutoFit/>
          </a:bodyPr>
          <a:lstStyle/>
          <a:p>
            <a:pPr algn="ctr"/>
            <a:r>
              <a:rPr lang="en-GB" sz="900" dirty="0">
                <a:latin typeface="A little sunshine" panose="02000603000000000000" pitchFamily="2" charset="0"/>
                <a:ea typeface="A little sunshine" panose="02000603000000000000" pitchFamily="2" charset="0"/>
              </a:rPr>
              <a:t>Ron and Annie are running a 5-mile race. </a:t>
            </a:r>
          </a:p>
          <a:p>
            <a:pPr algn="ctr"/>
            <a:r>
              <a:rPr lang="en-GB" sz="900" dirty="0">
                <a:latin typeface="A little sunshine" panose="02000603000000000000" pitchFamily="2" charset="0"/>
                <a:ea typeface="A little sunshine" panose="02000603000000000000" pitchFamily="2" charset="0"/>
              </a:rPr>
              <a:t>Who has run the furthest? </a:t>
            </a:r>
          </a:p>
        </p:txBody>
      </p:sp>
      <mc:AlternateContent xmlns:mc="http://schemas.openxmlformats.org/markup-compatibility/2006" xmlns:a14="http://schemas.microsoft.com/office/drawing/2010/main">
        <mc:Choice Requires="a14">
          <p:sp>
            <p:nvSpPr>
              <p:cNvPr id="158" name="Rectangle: Rounded Corners 157">
                <a:extLst>
                  <a:ext uri="{FF2B5EF4-FFF2-40B4-BE49-F238E27FC236}">
                    <a16:creationId xmlns:a16="http://schemas.microsoft.com/office/drawing/2014/main" id="{AAA77A2F-CABE-4EB5-994F-A9E52CBCF91B}"/>
                  </a:ext>
                </a:extLst>
              </p:cNvPr>
              <p:cNvSpPr/>
              <p:nvPr/>
            </p:nvSpPr>
            <p:spPr>
              <a:xfrm>
                <a:off x="1648703" y="9149937"/>
                <a:ext cx="1133680" cy="26323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5 miles </a:t>
                </a:r>
                <a14:m>
                  <m:oMath xmlns:m="http://schemas.openxmlformats.org/officeDocument/2006/math">
                    <m:r>
                      <a:rPr lang="en-GB" sz="900" b="0" i="1" smtClean="0">
                        <a:solidFill>
                          <a:schemeClr val="tx1"/>
                        </a:solidFill>
                        <a:latin typeface="Cambria Math" panose="02040503050406030204" pitchFamily="18" charset="0"/>
                        <a:ea typeface="Cambria Math" panose="02040503050406030204" pitchFamily="18" charset="0"/>
                      </a:rPr>
                      <m:t>≈</m:t>
                    </m:r>
                  </m:oMath>
                </a14:m>
                <a:r>
                  <a:rPr lang="en-GB" sz="900" dirty="0">
                    <a:solidFill>
                      <a:schemeClr val="tx1"/>
                    </a:solidFill>
                    <a:latin typeface="A little sunshine" panose="02000603000000000000" pitchFamily="2" charset="0"/>
                    <a:ea typeface="A little sunshine" panose="02000603000000000000" pitchFamily="2" charset="0"/>
                  </a:rPr>
                  <a:t> 8 kilometres</a:t>
                </a:r>
              </a:p>
            </p:txBody>
          </p:sp>
        </mc:Choice>
        <mc:Fallback xmlns="">
          <p:sp>
            <p:nvSpPr>
              <p:cNvPr id="158" name="Rectangle: Rounded Corners 157">
                <a:extLst>
                  <a:ext uri="{FF2B5EF4-FFF2-40B4-BE49-F238E27FC236}">
                    <a16:creationId xmlns:a16="http://schemas.microsoft.com/office/drawing/2014/main" id="{AAA77A2F-CABE-4EB5-994F-A9E52CBCF91B}"/>
                  </a:ext>
                </a:extLst>
              </p:cNvPr>
              <p:cNvSpPr>
                <a:spLocks noRot="1" noChangeAspect="1" noMove="1" noResize="1" noEditPoints="1" noAdjustHandles="1" noChangeArrowheads="1" noChangeShapeType="1" noTextEdit="1"/>
              </p:cNvSpPr>
              <p:nvPr/>
            </p:nvSpPr>
            <p:spPr>
              <a:xfrm>
                <a:off x="1648703" y="9149937"/>
                <a:ext cx="1133680" cy="263239"/>
              </a:xfrm>
              <a:prstGeom prst="roundRect">
                <a:avLst/>
              </a:prstGeom>
              <a:blipFill>
                <a:blip r:embed="rId36"/>
                <a:stretch>
                  <a:fillRect b="-4651"/>
                </a:stretch>
              </a:blipFill>
              <a:ln w="3175">
                <a:noFill/>
              </a:ln>
            </p:spPr>
            <p:txBody>
              <a:bodyPr/>
              <a:lstStyle/>
              <a:p>
                <a:r>
                  <a:rPr lang="en-GB">
                    <a:noFill/>
                  </a:rPr>
                  <a:t> </a:t>
                </a:r>
              </a:p>
            </p:txBody>
          </p:sp>
        </mc:Fallback>
      </mc:AlternateContent>
      <p:sp>
        <p:nvSpPr>
          <p:cNvPr id="159" name="Arrow: Curved Down 158">
            <a:extLst>
              <a:ext uri="{FF2B5EF4-FFF2-40B4-BE49-F238E27FC236}">
                <a16:creationId xmlns:a16="http://schemas.microsoft.com/office/drawing/2014/main" id="{B6FF3504-CCE3-4890-9716-CF26F318267A}"/>
              </a:ext>
            </a:extLst>
          </p:cNvPr>
          <p:cNvSpPr/>
          <p:nvPr/>
        </p:nvSpPr>
        <p:spPr>
          <a:xfrm rot="5400000">
            <a:off x="2662999" y="9310143"/>
            <a:ext cx="146776" cy="11252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mc:AlternateContent xmlns:mc="http://schemas.openxmlformats.org/markup-compatibility/2006" xmlns:a14="http://schemas.microsoft.com/office/drawing/2010/main">
        <mc:Choice Requires="a14">
          <p:sp>
            <p:nvSpPr>
              <p:cNvPr id="160" name="Rectangle: Rounded Corners 159">
                <a:extLst>
                  <a:ext uri="{FF2B5EF4-FFF2-40B4-BE49-F238E27FC236}">
                    <a16:creationId xmlns:a16="http://schemas.microsoft.com/office/drawing/2014/main" id="{2ED0DCF4-9900-4FAC-9F2A-95A805542E0C}"/>
                  </a:ext>
                </a:extLst>
              </p:cNvPr>
              <p:cNvSpPr/>
              <p:nvPr/>
            </p:nvSpPr>
            <p:spPr>
              <a:xfrm>
                <a:off x="1532777" y="9294203"/>
                <a:ext cx="1188435" cy="26323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0.625 mile  </a:t>
                </a:r>
                <a14:m>
                  <m:oMath xmlns:m="http://schemas.openxmlformats.org/officeDocument/2006/math">
                    <m:r>
                      <a:rPr lang="en-GB" sz="900" b="0" i="1" smtClean="0">
                        <a:solidFill>
                          <a:schemeClr val="tx1"/>
                        </a:solidFill>
                        <a:latin typeface="Cambria Math" panose="02040503050406030204" pitchFamily="18" charset="0"/>
                        <a:ea typeface="Cambria Math" panose="02040503050406030204" pitchFamily="18" charset="0"/>
                      </a:rPr>
                      <m:t>≈</m:t>
                    </m:r>
                  </m:oMath>
                </a14:m>
                <a:r>
                  <a:rPr lang="en-GB" sz="900" dirty="0">
                    <a:solidFill>
                      <a:schemeClr val="tx1"/>
                    </a:solidFill>
                    <a:latin typeface="A little sunshine" panose="02000603000000000000" pitchFamily="2" charset="0"/>
                    <a:ea typeface="A little sunshine" panose="02000603000000000000" pitchFamily="2" charset="0"/>
                  </a:rPr>
                  <a:t> 1. kilometre</a:t>
                </a:r>
              </a:p>
            </p:txBody>
          </p:sp>
        </mc:Choice>
        <mc:Fallback xmlns="">
          <p:sp>
            <p:nvSpPr>
              <p:cNvPr id="160" name="Rectangle: Rounded Corners 159">
                <a:extLst>
                  <a:ext uri="{FF2B5EF4-FFF2-40B4-BE49-F238E27FC236}">
                    <a16:creationId xmlns:a16="http://schemas.microsoft.com/office/drawing/2014/main" id="{2ED0DCF4-9900-4FAC-9F2A-95A805542E0C}"/>
                  </a:ext>
                </a:extLst>
              </p:cNvPr>
              <p:cNvSpPr>
                <a:spLocks noRot="1" noChangeAspect="1" noMove="1" noResize="1" noEditPoints="1" noAdjustHandles="1" noChangeArrowheads="1" noChangeShapeType="1" noTextEdit="1"/>
              </p:cNvSpPr>
              <p:nvPr/>
            </p:nvSpPr>
            <p:spPr>
              <a:xfrm>
                <a:off x="1532777" y="9294203"/>
                <a:ext cx="1188435" cy="263239"/>
              </a:xfrm>
              <a:prstGeom prst="roundRect">
                <a:avLst/>
              </a:prstGeom>
              <a:blipFill>
                <a:blip r:embed="rId39"/>
                <a:stretch>
                  <a:fillRect b="-4651"/>
                </a:stretch>
              </a:blipFill>
              <a:ln w="3175">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1" name="Rectangle: Rounded Corners 160">
                <a:extLst>
                  <a:ext uri="{FF2B5EF4-FFF2-40B4-BE49-F238E27FC236}">
                    <a16:creationId xmlns:a16="http://schemas.microsoft.com/office/drawing/2014/main" id="{5705B552-7764-468E-B8BA-DF88FF0A4612}"/>
                  </a:ext>
                </a:extLst>
              </p:cNvPr>
              <p:cNvSpPr/>
              <p:nvPr/>
            </p:nvSpPr>
            <p:spPr>
              <a:xfrm>
                <a:off x="2755127" y="9258727"/>
                <a:ext cx="364032" cy="179232"/>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GB" sz="800" b="1" i="1" smtClean="0">
                        <a:solidFill>
                          <a:schemeClr val="tx1"/>
                        </a:solidFill>
                        <a:latin typeface="Cambria Math" panose="02040503050406030204" pitchFamily="18" charset="0"/>
                        <a:ea typeface="Cambria Math" panose="02040503050406030204" pitchFamily="18" charset="0"/>
                      </a:rPr>
                      <m:t>÷</m:t>
                    </m:r>
                  </m:oMath>
                </a14:m>
                <a:r>
                  <a:rPr lang="en-GB" sz="800" dirty="0">
                    <a:solidFill>
                      <a:schemeClr val="tx1"/>
                    </a:solidFill>
                    <a:latin typeface="A little sunshine" panose="02000603000000000000" pitchFamily="2" charset="0"/>
                    <a:ea typeface="A little sunshine" panose="02000603000000000000" pitchFamily="2" charset="0"/>
                  </a:rPr>
                  <a:t> 8</a:t>
                </a:r>
              </a:p>
            </p:txBody>
          </p:sp>
        </mc:Choice>
        <mc:Fallback xmlns="">
          <p:sp>
            <p:nvSpPr>
              <p:cNvPr id="161" name="Rectangle: Rounded Corners 160">
                <a:extLst>
                  <a:ext uri="{FF2B5EF4-FFF2-40B4-BE49-F238E27FC236}">
                    <a16:creationId xmlns:a16="http://schemas.microsoft.com/office/drawing/2014/main" id="{5705B552-7764-468E-B8BA-DF88FF0A4612}"/>
                  </a:ext>
                </a:extLst>
              </p:cNvPr>
              <p:cNvSpPr>
                <a:spLocks noRot="1" noChangeAspect="1" noMove="1" noResize="1" noEditPoints="1" noAdjustHandles="1" noChangeArrowheads="1" noChangeShapeType="1" noTextEdit="1"/>
              </p:cNvSpPr>
              <p:nvPr/>
            </p:nvSpPr>
            <p:spPr>
              <a:xfrm>
                <a:off x="2755127" y="9258727"/>
                <a:ext cx="364032" cy="179232"/>
              </a:xfrm>
              <a:prstGeom prst="roundRect">
                <a:avLst/>
              </a:prstGeom>
              <a:blipFill>
                <a:blip r:embed="rId40"/>
                <a:stretch>
                  <a:fillRect t="-3448" b="-20690"/>
                </a:stretch>
              </a:blipFill>
              <a:ln w="3175">
                <a:noFill/>
              </a:ln>
            </p:spPr>
            <p:txBody>
              <a:bodyPr/>
              <a:lstStyle/>
              <a:p>
                <a:r>
                  <a:rPr lang="en-GB">
                    <a:noFill/>
                  </a:rPr>
                  <a:t> </a:t>
                </a:r>
              </a:p>
            </p:txBody>
          </p:sp>
        </mc:Fallback>
      </mc:AlternateContent>
      <p:sp>
        <p:nvSpPr>
          <p:cNvPr id="165" name="Arrow: Curved Down 164">
            <a:extLst>
              <a:ext uri="{FF2B5EF4-FFF2-40B4-BE49-F238E27FC236}">
                <a16:creationId xmlns:a16="http://schemas.microsoft.com/office/drawing/2014/main" id="{32FF0D88-7449-4BE2-8AF0-26487FED1608}"/>
              </a:ext>
            </a:extLst>
          </p:cNvPr>
          <p:cNvSpPr/>
          <p:nvPr/>
        </p:nvSpPr>
        <p:spPr>
          <a:xfrm rot="5400000">
            <a:off x="2672017" y="9515027"/>
            <a:ext cx="146776" cy="112525"/>
          </a:xfrm>
          <a:prstGeom prst="curvedDownArrow">
            <a:avLst>
              <a:gd name="adj1" fmla="val 0"/>
              <a:gd name="adj2" fmla="val 50000"/>
              <a:gd name="adj3" fmla="val 25000"/>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solidFill>
                <a:schemeClr val="tx1"/>
              </a:solidFill>
            </a:endParaRPr>
          </a:p>
        </p:txBody>
      </p:sp>
      <p:sp>
        <p:nvSpPr>
          <p:cNvPr id="166" name="Rectangle: Rounded Corners 165">
            <a:extLst>
              <a:ext uri="{FF2B5EF4-FFF2-40B4-BE49-F238E27FC236}">
                <a16:creationId xmlns:a16="http://schemas.microsoft.com/office/drawing/2014/main" id="{CD50F898-D85B-4F83-A599-4F620F7BBE16}"/>
              </a:ext>
            </a:extLst>
          </p:cNvPr>
          <p:cNvSpPr/>
          <p:nvPr/>
        </p:nvSpPr>
        <p:spPr>
          <a:xfrm>
            <a:off x="2742691" y="9469282"/>
            <a:ext cx="454747" cy="179232"/>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tx1"/>
                </a:solidFill>
                <a:latin typeface="A little sunshine" panose="02000603000000000000" pitchFamily="2" charset="0"/>
                <a:ea typeface="A little sunshine" panose="02000603000000000000" pitchFamily="2" charset="0"/>
              </a:rPr>
              <a:t>x 6.4</a:t>
            </a:r>
          </a:p>
        </p:txBody>
      </p:sp>
      <mc:AlternateContent xmlns:mc="http://schemas.openxmlformats.org/markup-compatibility/2006" xmlns:a14="http://schemas.microsoft.com/office/drawing/2010/main">
        <mc:Choice Requires="a14">
          <p:sp>
            <p:nvSpPr>
              <p:cNvPr id="167" name="Rectangle: Rounded Corners 166">
                <a:extLst>
                  <a:ext uri="{FF2B5EF4-FFF2-40B4-BE49-F238E27FC236}">
                    <a16:creationId xmlns:a16="http://schemas.microsoft.com/office/drawing/2014/main" id="{A94490D4-8599-4A0B-8673-81A7CF73789D}"/>
                  </a:ext>
                </a:extLst>
              </p:cNvPr>
              <p:cNvSpPr/>
              <p:nvPr/>
            </p:nvSpPr>
            <p:spPr>
              <a:xfrm>
                <a:off x="1579153" y="9468673"/>
                <a:ext cx="1255237" cy="263239"/>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dirty="0">
                    <a:solidFill>
                      <a:schemeClr val="tx1"/>
                    </a:solidFill>
                    <a:latin typeface="A little sunshine" panose="02000603000000000000" pitchFamily="2" charset="0"/>
                    <a:ea typeface="A little sunshine" panose="02000603000000000000" pitchFamily="2" charset="0"/>
                  </a:rPr>
                  <a:t>4 miles  </a:t>
                </a:r>
                <a14:m>
                  <m:oMath xmlns:m="http://schemas.openxmlformats.org/officeDocument/2006/math">
                    <m:r>
                      <a:rPr lang="en-GB" sz="900" b="0" i="1" smtClean="0">
                        <a:solidFill>
                          <a:schemeClr val="tx1"/>
                        </a:solidFill>
                        <a:latin typeface="Cambria Math" panose="02040503050406030204" pitchFamily="18" charset="0"/>
                        <a:ea typeface="Cambria Math" panose="02040503050406030204" pitchFamily="18" charset="0"/>
                      </a:rPr>
                      <m:t>≈</m:t>
                    </m:r>
                  </m:oMath>
                </a14:m>
                <a:r>
                  <a:rPr lang="en-GB" sz="900" dirty="0">
                    <a:solidFill>
                      <a:schemeClr val="tx1"/>
                    </a:solidFill>
                    <a:latin typeface="A little sunshine" panose="02000603000000000000" pitchFamily="2" charset="0"/>
                    <a:ea typeface="A little sunshine" panose="02000603000000000000" pitchFamily="2" charset="0"/>
                  </a:rPr>
                  <a:t> 6.4 kilometre</a:t>
                </a:r>
              </a:p>
            </p:txBody>
          </p:sp>
        </mc:Choice>
        <mc:Fallback xmlns="">
          <p:sp>
            <p:nvSpPr>
              <p:cNvPr id="167" name="Rectangle: Rounded Corners 166">
                <a:extLst>
                  <a:ext uri="{FF2B5EF4-FFF2-40B4-BE49-F238E27FC236}">
                    <a16:creationId xmlns:a16="http://schemas.microsoft.com/office/drawing/2014/main" id="{A94490D4-8599-4A0B-8673-81A7CF73789D}"/>
                  </a:ext>
                </a:extLst>
              </p:cNvPr>
              <p:cNvSpPr>
                <a:spLocks noRot="1" noChangeAspect="1" noMove="1" noResize="1" noEditPoints="1" noAdjustHandles="1" noChangeArrowheads="1" noChangeShapeType="1" noTextEdit="1"/>
              </p:cNvSpPr>
              <p:nvPr/>
            </p:nvSpPr>
            <p:spPr>
              <a:xfrm>
                <a:off x="1579153" y="9468673"/>
                <a:ext cx="1255237" cy="263239"/>
              </a:xfrm>
              <a:prstGeom prst="roundRect">
                <a:avLst/>
              </a:prstGeom>
              <a:blipFill>
                <a:blip r:embed="rId41"/>
                <a:stretch>
                  <a:fillRect b="-6977"/>
                </a:stretch>
              </a:blipFill>
              <a:ln w="3175">
                <a:noFill/>
              </a:ln>
            </p:spPr>
            <p:txBody>
              <a:bodyPr/>
              <a:lstStyle/>
              <a:p>
                <a:r>
                  <a:rPr lang="en-GB">
                    <a:noFill/>
                  </a:rPr>
                  <a:t> </a:t>
                </a:r>
              </a:p>
            </p:txBody>
          </p:sp>
        </mc:Fallback>
      </mc:AlternateContent>
      <p:sp>
        <p:nvSpPr>
          <p:cNvPr id="168" name="Rectangle: Rounded Corners 167">
            <a:extLst>
              <a:ext uri="{FF2B5EF4-FFF2-40B4-BE49-F238E27FC236}">
                <a16:creationId xmlns:a16="http://schemas.microsoft.com/office/drawing/2014/main" id="{83B7E8D9-19B4-4796-95C1-1736B8CB00CA}"/>
              </a:ext>
            </a:extLst>
          </p:cNvPr>
          <p:cNvSpPr/>
          <p:nvPr/>
        </p:nvSpPr>
        <p:spPr>
          <a:xfrm>
            <a:off x="164249" y="9341995"/>
            <a:ext cx="1404638" cy="341554"/>
          </a:xfrm>
          <a:prstGeom prst="roundRect">
            <a:avLst/>
          </a:prstGeom>
          <a:solidFill>
            <a:schemeClr val="accent4">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dirty="0">
                <a:solidFill>
                  <a:schemeClr val="tx1"/>
                </a:solidFill>
                <a:latin typeface="A little sunshine" panose="02000603000000000000" pitchFamily="2" charset="0"/>
                <a:ea typeface="A little sunshine" panose="02000603000000000000" pitchFamily="2" charset="0"/>
              </a:rPr>
              <a:t>Ron has 1.2 miles left to run </a:t>
            </a:r>
          </a:p>
          <a:p>
            <a:pPr algn="ctr"/>
            <a:r>
              <a:rPr lang="en-GB" sz="700" dirty="0">
                <a:solidFill>
                  <a:schemeClr val="tx1"/>
                </a:solidFill>
                <a:latin typeface="A little sunshine" panose="02000603000000000000" pitchFamily="2" charset="0"/>
                <a:ea typeface="A little sunshine" panose="02000603000000000000" pitchFamily="2" charset="0"/>
              </a:rPr>
              <a:t>Annie has 1 mile left to run</a:t>
            </a:r>
          </a:p>
          <a:p>
            <a:pPr algn="ctr"/>
            <a:r>
              <a:rPr lang="en-GB" sz="700" dirty="0">
                <a:solidFill>
                  <a:schemeClr val="tx1"/>
                </a:solidFill>
                <a:latin typeface="A little sunshine" panose="02000603000000000000" pitchFamily="2" charset="0"/>
                <a:ea typeface="A little sunshine" panose="02000603000000000000" pitchFamily="2" charset="0"/>
              </a:rPr>
              <a:t>Annie has run the furthest</a:t>
            </a:r>
          </a:p>
        </p:txBody>
      </p:sp>
      <p:sp>
        <p:nvSpPr>
          <p:cNvPr id="169" name="TextBox 168">
            <a:extLst>
              <a:ext uri="{FF2B5EF4-FFF2-40B4-BE49-F238E27FC236}">
                <a16:creationId xmlns:a16="http://schemas.microsoft.com/office/drawing/2014/main" id="{4AE0D23E-C52F-4C99-8492-9572CF82BF2C}"/>
              </a:ext>
            </a:extLst>
          </p:cNvPr>
          <p:cNvSpPr txBox="1"/>
          <p:nvPr/>
        </p:nvSpPr>
        <p:spPr>
          <a:xfrm>
            <a:off x="3506802" y="7244542"/>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Imperial measures</a:t>
            </a:r>
          </a:p>
        </p:txBody>
      </p:sp>
      <mc:AlternateContent xmlns:mc="http://schemas.openxmlformats.org/markup-compatibility/2006" xmlns:a14="http://schemas.microsoft.com/office/drawing/2010/main">
        <mc:Choice Requires="a14">
          <p:sp>
            <p:nvSpPr>
              <p:cNvPr id="170" name="Rectangle: Rounded Corners 169">
                <a:extLst>
                  <a:ext uri="{FF2B5EF4-FFF2-40B4-BE49-F238E27FC236}">
                    <a16:creationId xmlns:a16="http://schemas.microsoft.com/office/drawing/2014/main" id="{384AA26D-78EE-4D8F-843E-D0EBC1451B66}"/>
                  </a:ext>
                </a:extLst>
              </p:cNvPr>
              <p:cNvSpPr/>
              <p:nvPr/>
            </p:nvSpPr>
            <p:spPr>
              <a:xfrm>
                <a:off x="3758403" y="7753638"/>
                <a:ext cx="1057645" cy="253916"/>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2.5 cm </a:t>
                </a:r>
                <a14:m>
                  <m:oMath xmlns:m="http://schemas.openxmlformats.org/officeDocument/2006/math">
                    <m:r>
                      <a:rPr lang="en-GB" sz="110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1 inch</a:t>
                </a:r>
              </a:p>
            </p:txBody>
          </p:sp>
        </mc:Choice>
        <mc:Fallback xmlns="">
          <p:sp>
            <p:nvSpPr>
              <p:cNvPr id="170" name="Rectangle: Rounded Corners 169">
                <a:extLst>
                  <a:ext uri="{FF2B5EF4-FFF2-40B4-BE49-F238E27FC236}">
                    <a16:creationId xmlns:a16="http://schemas.microsoft.com/office/drawing/2014/main" id="{384AA26D-78EE-4D8F-843E-D0EBC1451B66}"/>
                  </a:ext>
                </a:extLst>
              </p:cNvPr>
              <p:cNvSpPr>
                <a:spLocks noRot="1" noChangeAspect="1" noMove="1" noResize="1" noEditPoints="1" noAdjustHandles="1" noChangeArrowheads="1" noChangeShapeType="1" noTextEdit="1"/>
              </p:cNvSpPr>
              <p:nvPr/>
            </p:nvSpPr>
            <p:spPr>
              <a:xfrm>
                <a:off x="3758403" y="7753638"/>
                <a:ext cx="1057645" cy="253916"/>
              </a:xfrm>
              <a:prstGeom prst="roundRect">
                <a:avLst/>
              </a:prstGeom>
              <a:blipFill>
                <a:blip r:embed="rId42"/>
                <a:stretch>
                  <a:fillRect t="-2326" b="-13953"/>
                </a:stretch>
              </a:blipFill>
              <a:ln w="3175">
                <a:solidFill>
                  <a:schemeClr val="tx1"/>
                </a:solidFill>
              </a:ln>
            </p:spPr>
            <p:txBody>
              <a:bodyPr/>
              <a:lstStyle/>
              <a:p>
                <a:r>
                  <a:rPr lang="en-GB">
                    <a:noFill/>
                  </a:rPr>
                  <a:t> </a:t>
                </a:r>
              </a:p>
            </p:txBody>
          </p:sp>
        </mc:Fallback>
      </mc:AlternateContent>
      <p:sp>
        <p:nvSpPr>
          <p:cNvPr id="172" name="TextBox 171">
            <a:extLst>
              <a:ext uri="{FF2B5EF4-FFF2-40B4-BE49-F238E27FC236}">
                <a16:creationId xmlns:a16="http://schemas.microsoft.com/office/drawing/2014/main" id="{B4C3F611-508B-4DE2-B7C9-0706ED8BEEAD}"/>
              </a:ext>
            </a:extLst>
          </p:cNvPr>
          <p:cNvSpPr txBox="1"/>
          <p:nvPr/>
        </p:nvSpPr>
        <p:spPr>
          <a:xfrm>
            <a:off x="3497580" y="7491647"/>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Length</a:t>
            </a:r>
          </a:p>
        </p:txBody>
      </p:sp>
      <mc:AlternateContent xmlns:mc="http://schemas.openxmlformats.org/markup-compatibility/2006" xmlns:a14="http://schemas.microsoft.com/office/drawing/2010/main">
        <mc:Choice Requires="a14">
          <p:sp>
            <p:nvSpPr>
              <p:cNvPr id="173" name="Rectangle: Rounded Corners 172">
                <a:extLst>
                  <a:ext uri="{FF2B5EF4-FFF2-40B4-BE49-F238E27FC236}">
                    <a16:creationId xmlns:a16="http://schemas.microsoft.com/office/drawing/2014/main" id="{590D1F35-D611-476A-9EF3-E30CDE5B7A7F}"/>
                  </a:ext>
                </a:extLst>
              </p:cNvPr>
              <p:cNvSpPr/>
              <p:nvPr/>
            </p:nvSpPr>
            <p:spPr>
              <a:xfrm>
                <a:off x="5117661" y="7753638"/>
                <a:ext cx="1057644" cy="253916"/>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1 foot</a:t>
                </a:r>
                <a14:m>
                  <m:oMath xmlns:m="http://schemas.openxmlformats.org/officeDocument/2006/math">
                    <m:r>
                      <a:rPr lang="en-GB" sz="1100" b="0" i="0" smtClean="0">
                        <a:solidFill>
                          <a:schemeClr val="tx1"/>
                        </a:solidFill>
                        <a:latin typeface="Cambria Math" panose="02040503050406030204" pitchFamily="18" charset="0"/>
                        <a:ea typeface="Cambria Math" panose="02040503050406030204" pitchFamily="18" charset="0"/>
                      </a:rPr>
                      <m:t> </m:t>
                    </m:r>
                    <m:r>
                      <a:rPr lang="en-GB" sz="1100" b="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12 inches</a:t>
                </a:r>
              </a:p>
            </p:txBody>
          </p:sp>
        </mc:Choice>
        <mc:Fallback xmlns="">
          <p:sp>
            <p:nvSpPr>
              <p:cNvPr id="173" name="Rectangle: Rounded Corners 172">
                <a:extLst>
                  <a:ext uri="{FF2B5EF4-FFF2-40B4-BE49-F238E27FC236}">
                    <a16:creationId xmlns:a16="http://schemas.microsoft.com/office/drawing/2014/main" id="{590D1F35-D611-476A-9EF3-E30CDE5B7A7F}"/>
                  </a:ext>
                </a:extLst>
              </p:cNvPr>
              <p:cNvSpPr>
                <a:spLocks noRot="1" noChangeAspect="1" noMove="1" noResize="1" noEditPoints="1" noAdjustHandles="1" noChangeArrowheads="1" noChangeShapeType="1" noTextEdit="1"/>
              </p:cNvSpPr>
              <p:nvPr/>
            </p:nvSpPr>
            <p:spPr>
              <a:xfrm>
                <a:off x="5117661" y="7753638"/>
                <a:ext cx="1057644" cy="253916"/>
              </a:xfrm>
              <a:prstGeom prst="roundRect">
                <a:avLst/>
              </a:prstGeom>
              <a:blipFill>
                <a:blip r:embed="rId43"/>
                <a:stretch>
                  <a:fillRect t="-2326" b="-13953"/>
                </a:stretch>
              </a:blipFill>
              <a:ln w="3175">
                <a:solidFill>
                  <a:schemeClr val="tx1"/>
                </a:solidFill>
              </a:ln>
            </p:spPr>
            <p:txBody>
              <a:bodyPr/>
              <a:lstStyle/>
              <a:p>
                <a:r>
                  <a:rPr lang="en-GB">
                    <a:noFill/>
                  </a:rPr>
                  <a:t> </a:t>
                </a:r>
              </a:p>
            </p:txBody>
          </p:sp>
        </mc:Fallback>
      </mc:AlternateContent>
      <p:sp>
        <p:nvSpPr>
          <p:cNvPr id="174" name="TextBox 173">
            <a:extLst>
              <a:ext uri="{FF2B5EF4-FFF2-40B4-BE49-F238E27FC236}">
                <a16:creationId xmlns:a16="http://schemas.microsoft.com/office/drawing/2014/main" id="{E87F2068-0344-4FC4-9B4E-B0E63740C3EF}"/>
              </a:ext>
            </a:extLst>
          </p:cNvPr>
          <p:cNvSpPr txBox="1"/>
          <p:nvPr/>
        </p:nvSpPr>
        <p:spPr>
          <a:xfrm>
            <a:off x="3504600" y="8015292"/>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Mass</a:t>
            </a:r>
          </a:p>
        </p:txBody>
      </p:sp>
      <mc:AlternateContent xmlns:mc="http://schemas.openxmlformats.org/markup-compatibility/2006" xmlns:a14="http://schemas.microsoft.com/office/drawing/2010/main">
        <mc:Choice Requires="a14">
          <p:sp>
            <p:nvSpPr>
              <p:cNvPr id="175" name="Rectangle: Rounded Corners 174">
                <a:extLst>
                  <a:ext uri="{FF2B5EF4-FFF2-40B4-BE49-F238E27FC236}">
                    <a16:creationId xmlns:a16="http://schemas.microsoft.com/office/drawing/2014/main" id="{CCEF4FB5-F9BA-488F-9CA0-A7D5DA48227C}"/>
                  </a:ext>
                </a:extLst>
              </p:cNvPr>
              <p:cNvSpPr/>
              <p:nvPr/>
            </p:nvSpPr>
            <p:spPr>
              <a:xfrm>
                <a:off x="3604840" y="8290288"/>
                <a:ext cx="1421368" cy="253916"/>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1 pound (lb)</a:t>
                </a:r>
                <a14:m>
                  <m:oMath xmlns:m="http://schemas.openxmlformats.org/officeDocument/2006/math">
                    <m:r>
                      <a:rPr lang="en-GB" sz="1100" b="0" i="0" smtClean="0">
                        <a:solidFill>
                          <a:schemeClr val="tx1"/>
                        </a:solidFill>
                        <a:latin typeface="Cambria Math" panose="02040503050406030204" pitchFamily="18" charset="0"/>
                        <a:ea typeface="Cambria Math" panose="02040503050406030204" pitchFamily="18" charset="0"/>
                      </a:rPr>
                      <m:t> </m:t>
                    </m:r>
                    <m:r>
                      <a:rPr lang="en-GB" sz="1100" b="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16 ounces</a:t>
                </a:r>
              </a:p>
            </p:txBody>
          </p:sp>
        </mc:Choice>
        <mc:Fallback xmlns="">
          <p:sp>
            <p:nvSpPr>
              <p:cNvPr id="175" name="Rectangle: Rounded Corners 174">
                <a:extLst>
                  <a:ext uri="{FF2B5EF4-FFF2-40B4-BE49-F238E27FC236}">
                    <a16:creationId xmlns:a16="http://schemas.microsoft.com/office/drawing/2014/main" id="{CCEF4FB5-F9BA-488F-9CA0-A7D5DA48227C}"/>
                  </a:ext>
                </a:extLst>
              </p:cNvPr>
              <p:cNvSpPr>
                <a:spLocks noRot="1" noChangeAspect="1" noMove="1" noResize="1" noEditPoints="1" noAdjustHandles="1" noChangeArrowheads="1" noChangeShapeType="1" noTextEdit="1"/>
              </p:cNvSpPr>
              <p:nvPr/>
            </p:nvSpPr>
            <p:spPr>
              <a:xfrm>
                <a:off x="3604840" y="8290288"/>
                <a:ext cx="1421368" cy="253916"/>
              </a:xfrm>
              <a:prstGeom prst="roundRect">
                <a:avLst/>
              </a:prstGeom>
              <a:blipFill>
                <a:blip r:embed="rId44"/>
                <a:stretch>
                  <a:fillRect b="-16279"/>
                </a:stretch>
              </a:blipFill>
              <a:ln w="3175">
                <a:solidFill>
                  <a:schemeClr val="tx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6" name="Rectangle: Rounded Corners 175">
                <a:extLst>
                  <a:ext uri="{FF2B5EF4-FFF2-40B4-BE49-F238E27FC236}">
                    <a16:creationId xmlns:a16="http://schemas.microsoft.com/office/drawing/2014/main" id="{4391A4A5-7817-4067-8E7B-A3913C42B44D}"/>
                  </a:ext>
                </a:extLst>
              </p:cNvPr>
              <p:cNvSpPr/>
              <p:nvPr/>
            </p:nvSpPr>
            <p:spPr>
              <a:xfrm>
                <a:off x="5107957" y="8280998"/>
                <a:ext cx="1421368" cy="253916"/>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1 stone</a:t>
                </a:r>
                <a14:m>
                  <m:oMath xmlns:m="http://schemas.openxmlformats.org/officeDocument/2006/math">
                    <m:r>
                      <a:rPr lang="en-GB" sz="1100" b="0" i="0" smtClean="0">
                        <a:solidFill>
                          <a:schemeClr val="tx1"/>
                        </a:solidFill>
                        <a:latin typeface="Cambria Math" panose="02040503050406030204" pitchFamily="18" charset="0"/>
                        <a:ea typeface="Cambria Math" panose="02040503050406030204" pitchFamily="18" charset="0"/>
                      </a:rPr>
                      <m:t> </m:t>
                    </m:r>
                    <m:r>
                      <a:rPr lang="en-GB" sz="1100" b="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14 pounds (lbs)</a:t>
                </a:r>
              </a:p>
            </p:txBody>
          </p:sp>
        </mc:Choice>
        <mc:Fallback xmlns="">
          <p:sp>
            <p:nvSpPr>
              <p:cNvPr id="176" name="Rectangle: Rounded Corners 175">
                <a:extLst>
                  <a:ext uri="{FF2B5EF4-FFF2-40B4-BE49-F238E27FC236}">
                    <a16:creationId xmlns:a16="http://schemas.microsoft.com/office/drawing/2014/main" id="{4391A4A5-7817-4067-8E7B-A3913C42B44D}"/>
                  </a:ext>
                </a:extLst>
              </p:cNvPr>
              <p:cNvSpPr>
                <a:spLocks noRot="1" noChangeAspect="1" noMove="1" noResize="1" noEditPoints="1" noAdjustHandles="1" noChangeArrowheads="1" noChangeShapeType="1" noTextEdit="1"/>
              </p:cNvSpPr>
              <p:nvPr/>
            </p:nvSpPr>
            <p:spPr>
              <a:xfrm>
                <a:off x="5107957" y="8280998"/>
                <a:ext cx="1421368" cy="253916"/>
              </a:xfrm>
              <a:prstGeom prst="roundRect">
                <a:avLst/>
              </a:prstGeom>
              <a:blipFill>
                <a:blip r:embed="rId45"/>
                <a:stretch>
                  <a:fillRect b="-16279"/>
                </a:stretch>
              </a:blipFill>
              <a:ln w="3175">
                <a:solidFill>
                  <a:schemeClr val="tx1"/>
                </a:solidFill>
              </a:ln>
            </p:spPr>
            <p:txBody>
              <a:bodyPr/>
              <a:lstStyle/>
              <a:p>
                <a:r>
                  <a:rPr lang="en-GB">
                    <a:noFill/>
                  </a:rPr>
                  <a:t> </a:t>
                </a:r>
              </a:p>
            </p:txBody>
          </p:sp>
        </mc:Fallback>
      </mc:AlternateContent>
      <p:sp>
        <p:nvSpPr>
          <p:cNvPr id="177" name="TextBox 176">
            <a:extLst>
              <a:ext uri="{FF2B5EF4-FFF2-40B4-BE49-F238E27FC236}">
                <a16:creationId xmlns:a16="http://schemas.microsoft.com/office/drawing/2014/main" id="{02F31F3C-4CA6-43BF-B44F-D67DFB56573D}"/>
              </a:ext>
            </a:extLst>
          </p:cNvPr>
          <p:cNvSpPr txBox="1"/>
          <p:nvPr/>
        </p:nvSpPr>
        <p:spPr>
          <a:xfrm>
            <a:off x="3513625" y="8573022"/>
            <a:ext cx="867187" cy="253916"/>
          </a:xfrm>
          <a:prstGeom prst="rect">
            <a:avLst/>
          </a:prstGeom>
          <a:noFill/>
        </p:spPr>
        <p:txBody>
          <a:bodyPr wrap="square" rtlCol="0">
            <a:spAutoFit/>
          </a:bodyPr>
          <a:lstStyle/>
          <a:p>
            <a:r>
              <a:rPr lang="en-GB" sz="1050" b="1" u="sng" dirty="0">
                <a:latin typeface="A little sunshine" panose="02000603000000000000" pitchFamily="2" charset="0"/>
                <a:ea typeface="A little sunshine" panose="02000603000000000000" pitchFamily="2" charset="0"/>
              </a:rPr>
              <a:t>Capacity </a:t>
            </a:r>
          </a:p>
        </p:txBody>
      </p:sp>
      <mc:AlternateContent xmlns:mc="http://schemas.openxmlformats.org/markup-compatibility/2006" xmlns:a14="http://schemas.microsoft.com/office/drawing/2010/main">
        <mc:Choice Requires="a14">
          <p:sp>
            <p:nvSpPr>
              <p:cNvPr id="178" name="Rectangle: Rounded Corners 177">
                <a:extLst>
                  <a:ext uri="{FF2B5EF4-FFF2-40B4-BE49-F238E27FC236}">
                    <a16:creationId xmlns:a16="http://schemas.microsoft.com/office/drawing/2014/main" id="{B1432BA7-ECF6-4CE0-9A2F-B8521777B80B}"/>
                  </a:ext>
                </a:extLst>
              </p:cNvPr>
              <p:cNvSpPr/>
              <p:nvPr/>
            </p:nvSpPr>
            <p:spPr>
              <a:xfrm>
                <a:off x="3794668" y="8837003"/>
                <a:ext cx="1421368" cy="253916"/>
              </a:xfrm>
              <a:prstGeom prst="round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a:solidFill>
                      <a:schemeClr val="tx1"/>
                    </a:solidFill>
                    <a:latin typeface="A little sunshine" panose="02000603000000000000" pitchFamily="2" charset="0"/>
                    <a:ea typeface="A little sunshine" panose="02000603000000000000" pitchFamily="2" charset="0"/>
                  </a:rPr>
                  <a:t>1 gallon </a:t>
                </a:r>
                <a14:m>
                  <m:oMath xmlns:m="http://schemas.openxmlformats.org/officeDocument/2006/math">
                    <m:r>
                      <a:rPr lang="en-GB" sz="1100" b="0" i="0" smtClean="0">
                        <a:solidFill>
                          <a:schemeClr val="tx1"/>
                        </a:solidFill>
                        <a:latin typeface="Cambria Math" panose="02040503050406030204" pitchFamily="18" charset="0"/>
                        <a:ea typeface="Cambria Math" panose="02040503050406030204" pitchFamily="18" charset="0"/>
                      </a:rPr>
                      <m:t> </m:t>
                    </m:r>
                    <m:r>
                      <a:rPr lang="en-GB" sz="1100" b="0" i="1" smtClean="0">
                        <a:solidFill>
                          <a:schemeClr val="tx1"/>
                        </a:solidFill>
                        <a:latin typeface="Cambria Math" panose="02040503050406030204" pitchFamily="18" charset="0"/>
                        <a:ea typeface="Cambria Math" panose="02040503050406030204" pitchFamily="18" charset="0"/>
                      </a:rPr>
                      <m:t>=</m:t>
                    </m:r>
                  </m:oMath>
                </a14:m>
                <a:r>
                  <a:rPr lang="en-GB" sz="1100" dirty="0">
                    <a:solidFill>
                      <a:schemeClr val="tx1"/>
                    </a:solidFill>
                    <a:latin typeface="A little sunshine" panose="02000603000000000000" pitchFamily="2" charset="0"/>
                    <a:ea typeface="A little sunshine" panose="02000603000000000000" pitchFamily="2" charset="0"/>
                  </a:rPr>
                  <a:t> 8 pints </a:t>
                </a:r>
              </a:p>
            </p:txBody>
          </p:sp>
        </mc:Choice>
        <mc:Fallback xmlns="">
          <p:sp>
            <p:nvSpPr>
              <p:cNvPr id="178" name="Rectangle: Rounded Corners 177">
                <a:extLst>
                  <a:ext uri="{FF2B5EF4-FFF2-40B4-BE49-F238E27FC236}">
                    <a16:creationId xmlns:a16="http://schemas.microsoft.com/office/drawing/2014/main" id="{B1432BA7-ECF6-4CE0-9A2F-B8521777B80B}"/>
                  </a:ext>
                </a:extLst>
              </p:cNvPr>
              <p:cNvSpPr>
                <a:spLocks noRot="1" noChangeAspect="1" noMove="1" noResize="1" noEditPoints="1" noAdjustHandles="1" noChangeArrowheads="1" noChangeShapeType="1" noTextEdit="1"/>
              </p:cNvSpPr>
              <p:nvPr/>
            </p:nvSpPr>
            <p:spPr>
              <a:xfrm>
                <a:off x="3794668" y="8837003"/>
                <a:ext cx="1421368" cy="253916"/>
              </a:xfrm>
              <a:prstGeom prst="roundRect">
                <a:avLst/>
              </a:prstGeom>
              <a:blipFill>
                <a:blip r:embed="rId46"/>
                <a:stretch>
                  <a:fillRect t="-2381" b="-16667"/>
                </a:stretch>
              </a:blipFill>
              <a:ln w="3175">
                <a:solidFill>
                  <a:schemeClr val="tx1"/>
                </a:solidFill>
              </a:ln>
            </p:spPr>
            <p:txBody>
              <a:bodyPr/>
              <a:lstStyle/>
              <a:p>
                <a:r>
                  <a:rPr lang="en-GB">
                    <a:noFill/>
                  </a:rPr>
                  <a:t> </a:t>
                </a:r>
              </a:p>
            </p:txBody>
          </p:sp>
        </mc:Fallback>
      </mc:AlternateContent>
      <p:pic>
        <p:nvPicPr>
          <p:cNvPr id="179" name="Picture 178">
            <a:extLst>
              <a:ext uri="{FF2B5EF4-FFF2-40B4-BE49-F238E27FC236}">
                <a16:creationId xmlns:a16="http://schemas.microsoft.com/office/drawing/2014/main" id="{64D30952-75EC-4FF1-8315-DFF7CD2E6A30}"/>
              </a:ext>
            </a:extLst>
          </p:cNvPr>
          <p:cNvPicPr>
            <a:picLocks noChangeAspect="1"/>
          </p:cNvPicPr>
          <p:nvPr/>
        </p:nvPicPr>
        <p:blipFill>
          <a:blip r:embed="rId47"/>
          <a:stretch>
            <a:fillRect/>
          </a:stretch>
        </p:blipFill>
        <p:spPr>
          <a:xfrm>
            <a:off x="3614090" y="9293591"/>
            <a:ext cx="434221" cy="346118"/>
          </a:xfrm>
          <a:prstGeom prst="rect">
            <a:avLst/>
          </a:prstGeom>
        </p:spPr>
      </p:pic>
      <p:sp>
        <p:nvSpPr>
          <p:cNvPr id="180" name="Rectangle 179">
            <a:extLst>
              <a:ext uri="{FF2B5EF4-FFF2-40B4-BE49-F238E27FC236}">
                <a16:creationId xmlns:a16="http://schemas.microsoft.com/office/drawing/2014/main" id="{9AC77009-10D5-415D-95EC-32E91FB372E4}"/>
              </a:ext>
            </a:extLst>
          </p:cNvPr>
          <p:cNvSpPr/>
          <p:nvPr/>
        </p:nvSpPr>
        <p:spPr>
          <a:xfrm>
            <a:off x="4102989" y="9203422"/>
            <a:ext cx="2545490" cy="507831"/>
          </a:xfrm>
          <a:prstGeom prst="rect">
            <a:avLst/>
          </a:prstGeom>
          <a:ln w="3175">
            <a:solidFill>
              <a:schemeClr val="tx1"/>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In 1965 Britain converted to the metric system for measurement to fall in line with the rest of Europe. We still use an imperial measurement of miles for distance and speed on our roads. </a:t>
            </a:r>
          </a:p>
        </p:txBody>
      </p:sp>
    </p:spTree>
    <p:extLst>
      <p:ext uri="{BB962C8B-B14F-4D97-AF65-F5344CB8AC3E}">
        <p14:creationId xmlns:p14="http://schemas.microsoft.com/office/powerpoint/2010/main" val="4275044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Rounded Corners 29">
            <a:extLst>
              <a:ext uri="{FF2B5EF4-FFF2-40B4-BE49-F238E27FC236}">
                <a16:creationId xmlns:a16="http://schemas.microsoft.com/office/drawing/2014/main" id="{57CB67C6-F8A1-4956-B41B-A2CA9C6D3805}"/>
              </a:ext>
            </a:extLst>
          </p:cNvPr>
          <p:cNvSpPr/>
          <p:nvPr/>
        </p:nvSpPr>
        <p:spPr>
          <a:xfrm>
            <a:off x="961236" y="7751573"/>
            <a:ext cx="1476205" cy="215444"/>
          </a:xfrm>
          <a:prstGeom prst="roundRect">
            <a:avLst/>
          </a:prstGeom>
          <a:solidFill>
            <a:schemeClr val="accent6">
              <a:lumMod val="40000"/>
              <a:lumOff val="6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Rounded Corners 95">
            <a:extLst>
              <a:ext uri="{FF2B5EF4-FFF2-40B4-BE49-F238E27FC236}">
                <a16:creationId xmlns:a16="http://schemas.microsoft.com/office/drawing/2014/main" id="{E5F56063-62C5-4FBC-AC60-D904C5C2EA94}"/>
              </a:ext>
            </a:extLst>
          </p:cNvPr>
          <p:cNvSpPr/>
          <p:nvPr/>
        </p:nvSpPr>
        <p:spPr>
          <a:xfrm>
            <a:off x="4717431" y="5459692"/>
            <a:ext cx="1819269" cy="237401"/>
          </a:xfrm>
          <a:prstGeom prst="round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Rounded Corners 91">
            <a:extLst>
              <a:ext uri="{FF2B5EF4-FFF2-40B4-BE49-F238E27FC236}">
                <a16:creationId xmlns:a16="http://schemas.microsoft.com/office/drawing/2014/main" id="{03EB5998-6BAA-440A-BB60-813272CEFAF6}"/>
              </a:ext>
            </a:extLst>
          </p:cNvPr>
          <p:cNvSpPr/>
          <p:nvPr/>
        </p:nvSpPr>
        <p:spPr>
          <a:xfrm>
            <a:off x="1772891" y="6908404"/>
            <a:ext cx="1656109" cy="275686"/>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Rounded Corners 80">
            <a:extLst>
              <a:ext uri="{FF2B5EF4-FFF2-40B4-BE49-F238E27FC236}">
                <a16:creationId xmlns:a16="http://schemas.microsoft.com/office/drawing/2014/main" id="{20853BEF-8855-45AB-9C5C-E52A3B073D4B}"/>
              </a:ext>
            </a:extLst>
          </p:cNvPr>
          <p:cNvSpPr/>
          <p:nvPr/>
        </p:nvSpPr>
        <p:spPr>
          <a:xfrm>
            <a:off x="154845" y="6908404"/>
            <a:ext cx="1254855" cy="244895"/>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5">
            <a:extLst>
              <a:ext uri="{FF2B5EF4-FFF2-40B4-BE49-F238E27FC236}">
                <a16:creationId xmlns:a16="http://schemas.microsoft.com/office/drawing/2014/main" id="{7B27C98F-E2A2-4BA6-8252-731B96E2B9B8}"/>
              </a:ext>
            </a:extLst>
          </p:cNvPr>
          <p:cNvGrpSpPr/>
          <p:nvPr/>
        </p:nvGrpSpPr>
        <p:grpSpPr>
          <a:xfrm>
            <a:off x="2816578" y="3888056"/>
            <a:ext cx="694857" cy="556340"/>
            <a:chOff x="2647922" y="3914879"/>
            <a:chExt cx="694857" cy="556340"/>
          </a:xfrm>
        </p:grpSpPr>
        <p:grpSp>
          <p:nvGrpSpPr>
            <p:cNvPr id="34" name="Group 33">
              <a:extLst>
                <a:ext uri="{FF2B5EF4-FFF2-40B4-BE49-F238E27FC236}">
                  <a16:creationId xmlns:a16="http://schemas.microsoft.com/office/drawing/2014/main" id="{35BAD3AD-AD2A-406C-A213-492B2424130C}"/>
                </a:ext>
              </a:extLst>
            </p:cNvPr>
            <p:cNvGrpSpPr/>
            <p:nvPr/>
          </p:nvGrpSpPr>
          <p:grpSpPr>
            <a:xfrm>
              <a:off x="2647922" y="3914879"/>
              <a:ext cx="694857" cy="556340"/>
              <a:chOff x="2183176" y="3891053"/>
              <a:chExt cx="694857" cy="556340"/>
            </a:xfrm>
          </p:grpSpPr>
          <p:pic>
            <p:nvPicPr>
              <p:cNvPr id="26" name="Picture 25">
                <a:extLst>
                  <a:ext uri="{FF2B5EF4-FFF2-40B4-BE49-F238E27FC236}">
                    <a16:creationId xmlns:a16="http://schemas.microsoft.com/office/drawing/2014/main" id="{6E25FC6E-316B-4F08-8AD5-F444B3C0C8D1}"/>
                  </a:ext>
                </a:extLst>
              </p:cNvPr>
              <p:cNvPicPr>
                <a:picLocks noChangeAspect="1"/>
              </p:cNvPicPr>
              <p:nvPr/>
            </p:nvPicPr>
            <p:blipFill>
              <a:blip r:embed="rId2"/>
              <a:stretch>
                <a:fillRect/>
              </a:stretch>
            </p:blipFill>
            <p:spPr>
              <a:xfrm>
                <a:off x="2183176" y="3891053"/>
                <a:ext cx="694857" cy="556340"/>
              </a:xfrm>
              <a:prstGeom prst="rect">
                <a:avLst/>
              </a:prstGeom>
            </p:spPr>
          </p:pic>
          <p:cxnSp>
            <p:nvCxnSpPr>
              <p:cNvPr id="31" name="Straight Connector 30">
                <a:extLst>
                  <a:ext uri="{FF2B5EF4-FFF2-40B4-BE49-F238E27FC236}">
                    <a16:creationId xmlns:a16="http://schemas.microsoft.com/office/drawing/2014/main" id="{B3AE7ECA-9CE6-4296-8BD3-3425DE04E025}"/>
                  </a:ext>
                </a:extLst>
              </p:cNvPr>
              <p:cNvCxnSpPr/>
              <p:nvPr/>
            </p:nvCxnSpPr>
            <p:spPr>
              <a:xfrm flipH="1">
                <a:off x="2362200" y="4126899"/>
                <a:ext cx="17621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7" name="Rectangle 36">
              <a:extLst>
                <a:ext uri="{FF2B5EF4-FFF2-40B4-BE49-F238E27FC236}">
                  <a16:creationId xmlns:a16="http://schemas.microsoft.com/office/drawing/2014/main" id="{AB456E49-5D76-402C-950A-BAF92766DA08}"/>
                </a:ext>
              </a:extLst>
            </p:cNvPr>
            <p:cNvSpPr/>
            <p:nvPr/>
          </p:nvSpPr>
          <p:spPr>
            <a:xfrm>
              <a:off x="2884089" y="4143710"/>
              <a:ext cx="222522" cy="230832"/>
            </a:xfrm>
            <a:prstGeom prst="rect">
              <a:avLst/>
            </a:prstGeom>
          </p:spPr>
          <p:txBody>
            <a:bodyPr wrap="square">
              <a:spAutoFit/>
            </a:bodyPr>
            <a:lstStyle/>
            <a:p>
              <a:r>
                <a:rPr lang="en-GB" sz="900" b="1" dirty="0">
                  <a:latin typeface="A little sunshine" panose="02000603000000000000" pitchFamily="2" charset="0"/>
                  <a:ea typeface="A little sunshine" panose="02000603000000000000" pitchFamily="2" charset="0"/>
                </a:rPr>
                <a:t>B</a:t>
              </a:r>
            </a:p>
          </p:txBody>
        </p:sp>
        <p:sp>
          <p:nvSpPr>
            <p:cNvPr id="39" name="Rectangle 38">
              <a:extLst>
                <a:ext uri="{FF2B5EF4-FFF2-40B4-BE49-F238E27FC236}">
                  <a16:creationId xmlns:a16="http://schemas.microsoft.com/office/drawing/2014/main" id="{B9E59AB4-B8C1-4D15-BC2D-C86572F4B7D7}"/>
                </a:ext>
              </a:extLst>
            </p:cNvPr>
            <p:cNvSpPr/>
            <p:nvPr/>
          </p:nvSpPr>
          <p:spPr>
            <a:xfrm>
              <a:off x="2796683" y="3920674"/>
              <a:ext cx="174811" cy="276999"/>
            </a:xfrm>
            <a:prstGeom prst="rect">
              <a:avLst/>
            </a:prstGeom>
          </p:spPr>
          <p:txBody>
            <a:bodyPr wrap="square">
              <a:spAutoFit/>
            </a:bodyPr>
            <a:lstStyle/>
            <a:p>
              <a:r>
                <a:rPr lang="en-GB" sz="1200" b="1" dirty="0">
                  <a:latin typeface="Moon Flower" panose="02000500000000000000" pitchFamily="2" charset="0"/>
                  <a:ea typeface="A little sunshine" panose="02000603000000000000" pitchFamily="2" charset="0"/>
                </a:rPr>
                <a:t>A</a:t>
              </a:r>
            </a:p>
          </p:txBody>
        </p:sp>
      </p:grpSp>
      <p:grpSp>
        <p:nvGrpSpPr>
          <p:cNvPr id="4" name="Group 3">
            <a:extLst>
              <a:ext uri="{FF2B5EF4-FFF2-40B4-BE49-F238E27FC236}">
                <a16:creationId xmlns:a16="http://schemas.microsoft.com/office/drawing/2014/main" id="{2C648811-CB2A-494D-A463-7E4D4E2B8EFB}"/>
              </a:ext>
            </a:extLst>
          </p:cNvPr>
          <p:cNvGrpSpPr/>
          <p:nvPr/>
        </p:nvGrpSpPr>
        <p:grpSpPr>
          <a:xfrm>
            <a:off x="42332" y="-54591"/>
            <a:ext cx="6773336" cy="1139155"/>
            <a:chOff x="42332" y="0"/>
            <a:chExt cx="6773336" cy="1139155"/>
          </a:xfrm>
        </p:grpSpPr>
        <p:sp>
          <p:nvSpPr>
            <p:cNvPr id="5" name="TextBox 4">
              <a:extLst>
                <a:ext uri="{FF2B5EF4-FFF2-40B4-BE49-F238E27FC236}">
                  <a16:creationId xmlns:a16="http://schemas.microsoft.com/office/drawing/2014/main" id="{C0449D4C-0081-4589-A70B-D2D10229905C}"/>
                </a:ext>
              </a:extLst>
            </p:cNvPr>
            <p:cNvSpPr txBox="1"/>
            <p:nvPr/>
          </p:nvSpPr>
          <p:spPr>
            <a:xfrm>
              <a:off x="133527" y="492824"/>
              <a:ext cx="6682141" cy="646331"/>
            </a:xfrm>
            <a:prstGeom prst="rect">
              <a:avLst/>
            </a:prstGeom>
            <a:noFill/>
          </p:spPr>
          <p:txBody>
            <a:bodyPr wrap="square" rtlCol="0">
              <a:spAutoFit/>
            </a:bodyPr>
            <a:lstStyle/>
            <a:p>
              <a:pPr algn="r"/>
              <a:r>
                <a:rPr lang="en-GB" sz="3600" b="1" dirty="0">
                  <a:latin typeface="A little sunshine" panose="02000603000000000000" pitchFamily="2" charset="0"/>
                  <a:ea typeface="A little sunshine" panose="02000603000000000000" pitchFamily="2" charset="0"/>
                </a:rPr>
                <a:t>Perimeter, Area and Volume </a:t>
              </a:r>
            </a:p>
          </p:txBody>
        </p:sp>
        <p:sp>
          <p:nvSpPr>
            <p:cNvPr id="6" name="TextBox 5">
              <a:extLst>
                <a:ext uri="{FF2B5EF4-FFF2-40B4-BE49-F238E27FC236}">
                  <a16:creationId xmlns:a16="http://schemas.microsoft.com/office/drawing/2014/main" id="{A4D5A9BB-BCF7-4D14-9CC0-1C83FB61DFCA}"/>
                </a:ext>
              </a:extLst>
            </p:cNvPr>
            <p:cNvSpPr txBox="1"/>
            <p:nvPr/>
          </p:nvSpPr>
          <p:spPr>
            <a:xfrm>
              <a:off x="42332" y="0"/>
              <a:ext cx="6206067" cy="1077218"/>
            </a:xfrm>
            <a:prstGeom prst="rect">
              <a:avLst/>
            </a:prstGeom>
            <a:noFill/>
          </p:spPr>
          <p:txBody>
            <a:bodyPr wrap="square" rtlCol="0">
              <a:spAutoFit/>
            </a:bodyPr>
            <a:lstStyle/>
            <a:p>
              <a:r>
                <a:rPr lang="en-GB" sz="4400" dirty="0">
                  <a:latin typeface="Moon Flower" panose="02000500000000000000" pitchFamily="2" charset="77"/>
                </a:rPr>
                <a:t>Year 6 – Measurement …</a:t>
              </a:r>
            </a:p>
            <a:p>
              <a:endParaRPr lang="en-GB" sz="2000" dirty="0"/>
            </a:p>
          </p:txBody>
        </p:sp>
      </p:grpSp>
      <p:sp>
        <p:nvSpPr>
          <p:cNvPr id="7" name="Rectangle 6">
            <a:extLst>
              <a:ext uri="{FF2B5EF4-FFF2-40B4-BE49-F238E27FC236}">
                <a16:creationId xmlns:a16="http://schemas.microsoft.com/office/drawing/2014/main" id="{1BC2E954-4E73-4741-9678-103D404CFB1F}"/>
              </a:ext>
            </a:extLst>
          </p:cNvPr>
          <p:cNvSpPr/>
          <p:nvPr/>
        </p:nvSpPr>
        <p:spPr>
          <a:xfrm>
            <a:off x="2060873" y="1121760"/>
            <a:ext cx="464228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F094964-4CCA-4DFE-86D4-C69FCC41DEF5}"/>
              </a:ext>
            </a:extLst>
          </p:cNvPr>
          <p:cNvSpPr txBox="1"/>
          <p:nvPr/>
        </p:nvSpPr>
        <p:spPr>
          <a:xfrm>
            <a:off x="2062530" y="1127027"/>
            <a:ext cx="2021369" cy="338554"/>
          </a:xfrm>
          <a:prstGeom prst="rect">
            <a:avLst/>
          </a:prstGeom>
          <a:noFill/>
        </p:spPr>
        <p:txBody>
          <a:bodyPr wrap="square" rtlCol="0">
            <a:spAutoFit/>
          </a:bodyPr>
          <a:lstStyle/>
          <a:p>
            <a:r>
              <a:rPr lang="en-GB" sz="1600" b="1" u="sng" dirty="0">
                <a:latin typeface="A little sunshine" panose="02000603000000000000" pitchFamily="2" charset="0"/>
                <a:ea typeface="A little sunshine" panose="02000603000000000000" pitchFamily="2" charset="0"/>
              </a:rPr>
              <a:t>Keywords</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C0528967-2DD3-46F7-BF9A-84E72B361359}"/>
                  </a:ext>
                </a:extLst>
              </p:cNvPr>
              <p:cNvSpPr/>
              <p:nvPr/>
            </p:nvSpPr>
            <p:spPr>
              <a:xfrm>
                <a:off x="2060873" y="1458475"/>
                <a:ext cx="4389043" cy="1446550"/>
              </a:xfrm>
              <a:prstGeom prst="rect">
                <a:avLst/>
              </a:prstGeom>
            </p:spPr>
            <p:txBody>
              <a:bodyPr wrap="square">
                <a:spAutoFit/>
              </a:bodyPr>
              <a:lstStyle/>
              <a:p>
                <a:r>
                  <a:rPr lang="en-GB" sz="1100" b="1" dirty="0">
                    <a:latin typeface="A little sunshine" panose="02000603000000000000" pitchFamily="2" charset="0"/>
                    <a:ea typeface="A little sunshine" panose="02000603000000000000" pitchFamily="2" charset="0"/>
                  </a:rPr>
                  <a:t>Area: </a:t>
                </a:r>
                <a:r>
                  <a:rPr lang="en-GB" sz="1100" dirty="0">
                    <a:latin typeface="A little sunshine" panose="02000603000000000000" pitchFamily="2" charset="0"/>
                    <a:ea typeface="A little sunshine" panose="02000603000000000000" pitchFamily="2" charset="0"/>
                  </a:rPr>
                  <a:t>the size of a surface (2D shapes)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Perimeter: </a:t>
                </a:r>
                <a:r>
                  <a:rPr lang="en-GB" sz="1100" dirty="0">
                    <a:latin typeface="A little sunshine" panose="02000603000000000000" pitchFamily="2" charset="0"/>
                    <a:ea typeface="A little sunshine" panose="02000603000000000000" pitchFamily="2" charset="0"/>
                  </a:rPr>
                  <a:t>the distance around a 2D shape</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Volume: </a:t>
                </a:r>
                <a:r>
                  <a:rPr lang="en-GB" sz="1100" dirty="0">
                    <a:latin typeface="A little sunshine" panose="02000603000000000000" pitchFamily="2" charset="0"/>
                    <a:ea typeface="A little sunshine" panose="02000603000000000000" pitchFamily="2" charset="0"/>
                  </a:rPr>
                  <a:t>the amount of 3-dimensional space an object takes up (with liquid this is called capacity)</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Perpendicular: </a:t>
                </a:r>
                <a:r>
                  <a:rPr lang="en-GB" sz="1100" dirty="0">
                    <a:latin typeface="A little sunshine" panose="02000603000000000000" pitchFamily="2" charset="0"/>
                    <a:ea typeface="A little sunshine" panose="02000603000000000000" pitchFamily="2" charset="0"/>
                  </a:rPr>
                  <a:t>two lines that meet at 90</a:t>
                </a:r>
                <a14:m>
                  <m:oMath xmlns:m="http://schemas.openxmlformats.org/officeDocument/2006/math">
                    <m:r>
                      <a:rPr lang="en-GB" sz="1100" i="1" smtClean="0">
                        <a:latin typeface="Cambria Math" panose="02040503050406030204" pitchFamily="18" charset="0"/>
                        <a:ea typeface="Cambria Math" panose="02040503050406030204" pitchFamily="18" charset="0"/>
                      </a:rPr>
                      <m:t>°</m:t>
                    </m:r>
                  </m:oMath>
                </a14:m>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Vertex: </a:t>
                </a:r>
                <a:r>
                  <a:rPr lang="en-GB" sz="1100" dirty="0">
                    <a:latin typeface="A little sunshine" panose="02000603000000000000" pitchFamily="2" charset="0"/>
                    <a:ea typeface="A little sunshine" panose="02000603000000000000" pitchFamily="2" charset="0"/>
                  </a:rPr>
                  <a:t>a point where two or more-line segments meet</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Face: </a:t>
                </a:r>
                <a:r>
                  <a:rPr lang="en-GB" sz="1100" dirty="0">
                    <a:latin typeface="A little sunshine" panose="02000603000000000000" pitchFamily="2" charset="0"/>
                    <a:ea typeface="A little sunshine" panose="02000603000000000000" pitchFamily="2" charset="0"/>
                  </a:rPr>
                  <a:t>any of the flat surfaces of a solid object </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Edge: </a:t>
                </a:r>
                <a:r>
                  <a:rPr lang="en-GB" sz="1100" dirty="0">
                    <a:latin typeface="A little sunshine" panose="02000603000000000000" pitchFamily="2" charset="0"/>
                    <a:ea typeface="A little sunshine" panose="02000603000000000000" pitchFamily="2" charset="0"/>
                  </a:rPr>
                  <a:t>a line segment on the boundary joining one vertex to another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Commutative: </a:t>
                </a:r>
                <a:r>
                  <a:rPr lang="en-GB" sz="1100" dirty="0">
                    <a:latin typeface="A little sunshine" panose="02000603000000000000" pitchFamily="2" charset="0"/>
                    <a:ea typeface="A little sunshine" panose="02000603000000000000" pitchFamily="2" charset="0"/>
                  </a:rPr>
                  <a:t>you can swap the order around in the calculation and still achieve the same answer </a:t>
                </a:r>
                <a:endParaRPr lang="en-GB" sz="1100" b="1" dirty="0">
                  <a:latin typeface="A little sunshine" panose="02000603000000000000" pitchFamily="2" charset="0"/>
                  <a:ea typeface="A little sunshine" panose="02000603000000000000" pitchFamily="2" charset="0"/>
                </a:endParaRPr>
              </a:p>
            </p:txBody>
          </p:sp>
        </mc:Choice>
        <mc:Fallback xmlns="">
          <p:sp>
            <p:nvSpPr>
              <p:cNvPr id="9" name="Rectangle 8">
                <a:extLst>
                  <a:ext uri="{FF2B5EF4-FFF2-40B4-BE49-F238E27FC236}">
                    <a16:creationId xmlns:a16="http://schemas.microsoft.com/office/drawing/2014/main" id="{C0528967-2DD3-46F7-BF9A-84E72B361359}"/>
                  </a:ext>
                </a:extLst>
              </p:cNvPr>
              <p:cNvSpPr>
                <a:spLocks noRot="1" noChangeAspect="1" noMove="1" noResize="1" noEditPoints="1" noAdjustHandles="1" noChangeArrowheads="1" noChangeShapeType="1" noTextEdit="1"/>
              </p:cNvSpPr>
              <p:nvPr/>
            </p:nvSpPr>
            <p:spPr>
              <a:xfrm>
                <a:off x="2060873" y="1458475"/>
                <a:ext cx="4389043" cy="1446550"/>
              </a:xfrm>
              <a:prstGeom prst="rect">
                <a:avLst/>
              </a:prstGeom>
              <a:blipFill>
                <a:blip r:embed="rId3"/>
                <a:stretch>
                  <a:fillRect b="-2101"/>
                </a:stretch>
              </a:blipFill>
            </p:spPr>
            <p:txBody>
              <a:bodyPr/>
              <a:lstStyle/>
              <a:p>
                <a:r>
                  <a:rPr lang="en-GB">
                    <a:noFill/>
                  </a:rPr>
                  <a:t> </a:t>
                </a:r>
              </a:p>
            </p:txBody>
          </p:sp>
        </mc:Fallback>
      </mc:AlternateContent>
      <p:sp>
        <p:nvSpPr>
          <p:cNvPr id="10" name="Rectangle 9">
            <a:extLst>
              <a:ext uri="{FF2B5EF4-FFF2-40B4-BE49-F238E27FC236}">
                <a16:creationId xmlns:a16="http://schemas.microsoft.com/office/drawing/2014/main" id="{21416E60-50F5-404B-B082-E51C251DF184}"/>
              </a:ext>
            </a:extLst>
          </p:cNvPr>
          <p:cNvSpPr/>
          <p:nvPr/>
        </p:nvSpPr>
        <p:spPr>
          <a:xfrm>
            <a:off x="94529" y="1125365"/>
            <a:ext cx="1924301" cy="1901128"/>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4C25CA4-D400-49AB-BE5B-8D1145B0ACB0}"/>
              </a:ext>
            </a:extLst>
          </p:cNvPr>
          <p:cNvSpPr txBox="1"/>
          <p:nvPr/>
        </p:nvSpPr>
        <p:spPr>
          <a:xfrm>
            <a:off x="101670" y="1160795"/>
            <a:ext cx="1973416"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What do I need to be able to do? </a:t>
            </a:r>
          </a:p>
        </p:txBody>
      </p:sp>
      <p:sp>
        <p:nvSpPr>
          <p:cNvPr id="12" name="Rectangle 11">
            <a:extLst>
              <a:ext uri="{FF2B5EF4-FFF2-40B4-BE49-F238E27FC236}">
                <a16:creationId xmlns:a16="http://schemas.microsoft.com/office/drawing/2014/main" id="{96CE3847-93E3-4784-8AE9-683456F9A93B}"/>
              </a:ext>
            </a:extLst>
          </p:cNvPr>
          <p:cNvSpPr/>
          <p:nvPr/>
        </p:nvSpPr>
        <p:spPr>
          <a:xfrm>
            <a:off x="94529" y="1377819"/>
            <a:ext cx="1883646" cy="1477328"/>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By the end of this unit you should be able to: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Display same areas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Calculate area and perimeter</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Find the area of a triangle </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Find the area of a parallelogram</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Find volume by counting cubes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Find the volume of a cuboid </a:t>
            </a:r>
          </a:p>
          <a:p>
            <a:pPr marL="171450" indent="-171450">
              <a:buFont typeface="Arial" panose="020B0604020202020204" pitchFamily="34" charset="0"/>
              <a:buChar char="•"/>
            </a:pPr>
            <a:endParaRPr lang="en-GB" sz="1000" dirty="0">
              <a:latin typeface="A little sunshine" panose="02000603000000000000" pitchFamily="2" charset="0"/>
              <a:ea typeface="A little sunshine" panose="02000603000000000000" pitchFamily="2" charset="0"/>
            </a:endParaRPr>
          </a:p>
        </p:txBody>
      </p:sp>
      <p:sp>
        <p:nvSpPr>
          <p:cNvPr id="13" name="TextBox 12">
            <a:extLst>
              <a:ext uri="{FF2B5EF4-FFF2-40B4-BE49-F238E27FC236}">
                <a16:creationId xmlns:a16="http://schemas.microsoft.com/office/drawing/2014/main" id="{1402021B-0AC5-4633-BB90-D1DF4A62D32A}"/>
              </a:ext>
            </a:extLst>
          </p:cNvPr>
          <p:cNvSpPr txBox="1"/>
          <p:nvPr/>
        </p:nvSpPr>
        <p:spPr>
          <a:xfrm>
            <a:off x="-37495" y="793425"/>
            <a:ext cx="1973416" cy="338554"/>
          </a:xfrm>
          <a:prstGeom prst="rect">
            <a:avLst/>
          </a:prstGeom>
          <a:noFill/>
        </p:spPr>
        <p:txBody>
          <a:bodyPr wrap="square" rtlCol="0">
            <a:spAutoFit/>
          </a:bodyPr>
          <a:lstStyle/>
          <a:p>
            <a:r>
              <a:rPr lang="en-GB" sz="1600" dirty="0">
                <a:latin typeface="A little sunshine" panose="02000603000000000000" pitchFamily="2" charset="0"/>
                <a:ea typeface="A little sunshine" panose="02000603000000000000" pitchFamily="2" charset="0"/>
              </a:rPr>
              <a:t>@</a:t>
            </a:r>
            <a:r>
              <a:rPr lang="en-GB" sz="1600" dirty="0" err="1">
                <a:latin typeface="A little sunshine" panose="02000603000000000000" pitchFamily="2" charset="0"/>
                <a:ea typeface="A little sunshine" panose="02000603000000000000" pitchFamily="2" charset="0"/>
              </a:rPr>
              <a:t>whisto_maths</a:t>
            </a:r>
            <a:endParaRPr lang="en-GB" sz="1600" dirty="0">
              <a:latin typeface="A little sunshine" panose="02000603000000000000" pitchFamily="2" charset="0"/>
              <a:ea typeface="A little sunshine" panose="02000603000000000000" pitchFamily="2" charset="0"/>
            </a:endParaRPr>
          </a:p>
        </p:txBody>
      </p:sp>
      <p:sp>
        <p:nvSpPr>
          <p:cNvPr id="14" name="Rectangle 13">
            <a:extLst>
              <a:ext uri="{FF2B5EF4-FFF2-40B4-BE49-F238E27FC236}">
                <a16:creationId xmlns:a16="http://schemas.microsoft.com/office/drawing/2014/main" id="{7C8D9CAF-46C6-44E6-85A3-E2AD1CBF1D51}"/>
              </a:ext>
            </a:extLst>
          </p:cNvPr>
          <p:cNvSpPr/>
          <p:nvPr/>
        </p:nvSpPr>
        <p:spPr>
          <a:xfrm>
            <a:off x="94529" y="3100987"/>
            <a:ext cx="1924301" cy="185201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42B71E5-FAEA-4BD2-8251-5E00D2A0DBDB}"/>
              </a:ext>
            </a:extLst>
          </p:cNvPr>
          <p:cNvSpPr/>
          <p:nvPr/>
        </p:nvSpPr>
        <p:spPr>
          <a:xfrm>
            <a:off x="2075086" y="3100987"/>
            <a:ext cx="2073052" cy="185201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5635F36C-86C6-40F7-883A-36F7CBB58FE4}"/>
              </a:ext>
            </a:extLst>
          </p:cNvPr>
          <p:cNvSpPr txBox="1"/>
          <p:nvPr/>
        </p:nvSpPr>
        <p:spPr>
          <a:xfrm>
            <a:off x="94529" y="3070984"/>
            <a:ext cx="1697767"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Shapes with the same area</a:t>
            </a:r>
          </a:p>
        </p:txBody>
      </p:sp>
      <p:pic>
        <p:nvPicPr>
          <p:cNvPr id="17" name="Picture 16">
            <a:extLst>
              <a:ext uri="{FF2B5EF4-FFF2-40B4-BE49-F238E27FC236}">
                <a16:creationId xmlns:a16="http://schemas.microsoft.com/office/drawing/2014/main" id="{564F9D39-5BAC-45A4-A0D3-5722138404C3}"/>
              </a:ext>
            </a:extLst>
          </p:cNvPr>
          <p:cNvPicPr>
            <a:picLocks noChangeAspect="1"/>
          </p:cNvPicPr>
          <p:nvPr/>
        </p:nvPicPr>
        <p:blipFill>
          <a:blip r:embed="rId4"/>
          <a:stretch>
            <a:fillRect/>
          </a:stretch>
        </p:blipFill>
        <p:spPr>
          <a:xfrm rot="16200000">
            <a:off x="1144452" y="3703610"/>
            <a:ext cx="1140143" cy="511901"/>
          </a:xfrm>
          <a:prstGeom prst="rect">
            <a:avLst/>
          </a:prstGeom>
        </p:spPr>
      </p:pic>
      <p:sp>
        <p:nvSpPr>
          <p:cNvPr id="18" name="Rectangle 17">
            <a:extLst>
              <a:ext uri="{FF2B5EF4-FFF2-40B4-BE49-F238E27FC236}">
                <a16:creationId xmlns:a16="http://schemas.microsoft.com/office/drawing/2014/main" id="{C4B4B460-771A-419C-B180-3E8847099F65}"/>
              </a:ext>
            </a:extLst>
          </p:cNvPr>
          <p:cNvSpPr/>
          <p:nvPr/>
        </p:nvSpPr>
        <p:spPr>
          <a:xfrm>
            <a:off x="101670" y="3380225"/>
            <a:ext cx="1450905" cy="507831"/>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All the shapes have an area of 12cm</a:t>
            </a:r>
            <a:r>
              <a:rPr lang="en-GB" sz="900" baseline="30000" dirty="0">
                <a:latin typeface="A little sunshine" panose="02000603000000000000" pitchFamily="2" charset="0"/>
                <a:ea typeface="A little sunshine" panose="02000603000000000000" pitchFamily="2" charset="0"/>
              </a:rPr>
              <a:t>2</a:t>
            </a:r>
            <a:r>
              <a:rPr lang="en-GB" sz="900" dirty="0">
                <a:latin typeface="A little sunshine" panose="02000603000000000000" pitchFamily="2" charset="0"/>
                <a:ea typeface="A little sunshine" panose="02000603000000000000" pitchFamily="2" charset="0"/>
              </a:rPr>
              <a:t> – they are all made up of 12 squares. </a:t>
            </a:r>
          </a:p>
        </p:txBody>
      </p:sp>
      <p:cxnSp>
        <p:nvCxnSpPr>
          <p:cNvPr id="20" name="Straight Arrow Connector 19">
            <a:extLst>
              <a:ext uri="{FF2B5EF4-FFF2-40B4-BE49-F238E27FC236}">
                <a16:creationId xmlns:a16="http://schemas.microsoft.com/office/drawing/2014/main" id="{9C278111-8629-4B1E-8DFF-D2998CC06549}"/>
              </a:ext>
            </a:extLst>
          </p:cNvPr>
          <p:cNvCxnSpPr>
            <a:cxnSpLocks/>
          </p:cNvCxnSpPr>
          <p:nvPr/>
        </p:nvCxnSpPr>
        <p:spPr>
          <a:xfrm>
            <a:off x="694749" y="3786187"/>
            <a:ext cx="77152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2" name="Picture 21">
            <a:extLst>
              <a:ext uri="{FF2B5EF4-FFF2-40B4-BE49-F238E27FC236}">
                <a16:creationId xmlns:a16="http://schemas.microsoft.com/office/drawing/2014/main" id="{2A5ADF00-DE0C-4B52-942C-D815647AEC8B}"/>
              </a:ext>
            </a:extLst>
          </p:cNvPr>
          <p:cNvPicPr>
            <a:picLocks noChangeAspect="1"/>
          </p:cNvPicPr>
          <p:nvPr/>
        </p:nvPicPr>
        <p:blipFill>
          <a:blip r:embed="rId5"/>
          <a:stretch>
            <a:fillRect/>
          </a:stretch>
        </p:blipFill>
        <p:spPr>
          <a:xfrm>
            <a:off x="181911" y="4358720"/>
            <a:ext cx="1025675" cy="499030"/>
          </a:xfrm>
          <a:prstGeom prst="rect">
            <a:avLst/>
          </a:prstGeom>
        </p:spPr>
      </p:pic>
      <p:sp>
        <p:nvSpPr>
          <p:cNvPr id="23" name="Rectangle 22">
            <a:extLst>
              <a:ext uri="{FF2B5EF4-FFF2-40B4-BE49-F238E27FC236}">
                <a16:creationId xmlns:a16="http://schemas.microsoft.com/office/drawing/2014/main" id="{9851397E-168C-4376-B95A-240369FF03CF}"/>
              </a:ext>
            </a:extLst>
          </p:cNvPr>
          <p:cNvSpPr/>
          <p:nvPr/>
        </p:nvSpPr>
        <p:spPr>
          <a:xfrm>
            <a:off x="181911" y="3962550"/>
            <a:ext cx="1120017" cy="338554"/>
          </a:xfrm>
          <a:prstGeom prst="rect">
            <a:avLst/>
          </a:prstGeom>
          <a:ln w="3175">
            <a:solidFill>
              <a:schemeClr val="tx1"/>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The shapes below also have the same area</a:t>
            </a:r>
          </a:p>
        </p:txBody>
      </p:sp>
      <p:sp>
        <p:nvSpPr>
          <p:cNvPr id="24" name="Rectangle 23">
            <a:extLst>
              <a:ext uri="{FF2B5EF4-FFF2-40B4-BE49-F238E27FC236}">
                <a16:creationId xmlns:a16="http://schemas.microsoft.com/office/drawing/2014/main" id="{C8BE44CC-1527-4458-B009-5BBA5DC1A944}"/>
              </a:ext>
            </a:extLst>
          </p:cNvPr>
          <p:cNvSpPr/>
          <p:nvPr/>
        </p:nvSpPr>
        <p:spPr>
          <a:xfrm>
            <a:off x="4204393" y="3096374"/>
            <a:ext cx="2498763" cy="185201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498E4052-2625-43A5-9504-AE250CC15ADB}"/>
              </a:ext>
            </a:extLst>
          </p:cNvPr>
          <p:cNvSpPr txBox="1"/>
          <p:nvPr/>
        </p:nvSpPr>
        <p:spPr>
          <a:xfrm>
            <a:off x="2053558" y="3063155"/>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Area </a:t>
            </a:r>
          </a:p>
        </p:txBody>
      </p:sp>
      <p:grpSp>
        <p:nvGrpSpPr>
          <p:cNvPr id="58" name="Group 57">
            <a:extLst>
              <a:ext uri="{FF2B5EF4-FFF2-40B4-BE49-F238E27FC236}">
                <a16:creationId xmlns:a16="http://schemas.microsoft.com/office/drawing/2014/main" id="{23DBED4A-87AB-464F-A5F4-64058E441811}"/>
              </a:ext>
            </a:extLst>
          </p:cNvPr>
          <p:cNvGrpSpPr/>
          <p:nvPr/>
        </p:nvGrpSpPr>
        <p:grpSpPr>
          <a:xfrm>
            <a:off x="2487710" y="3177609"/>
            <a:ext cx="1882579" cy="247483"/>
            <a:chOff x="2487710" y="3170339"/>
            <a:chExt cx="1882579" cy="247483"/>
          </a:xfrm>
        </p:grpSpPr>
        <p:sp>
          <p:nvSpPr>
            <p:cNvPr id="57" name="Rectangle: Rounded Corners 56">
              <a:extLst>
                <a:ext uri="{FF2B5EF4-FFF2-40B4-BE49-F238E27FC236}">
                  <a16:creationId xmlns:a16="http://schemas.microsoft.com/office/drawing/2014/main" id="{D06AEF05-AAFB-43E7-9AA9-8AA7D19BFFDE}"/>
                </a:ext>
              </a:extLst>
            </p:cNvPr>
            <p:cNvSpPr/>
            <p:nvPr/>
          </p:nvSpPr>
          <p:spPr>
            <a:xfrm>
              <a:off x="2517528" y="3170339"/>
              <a:ext cx="1566371" cy="247483"/>
            </a:xfrm>
            <a:prstGeom prst="round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BE07A29A-C745-4E03-9444-A4409ADBC911}"/>
                </a:ext>
              </a:extLst>
            </p:cNvPr>
            <p:cNvSpPr/>
            <p:nvPr/>
          </p:nvSpPr>
          <p:spPr>
            <a:xfrm>
              <a:off x="2487710" y="3172909"/>
              <a:ext cx="1882579"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Rectangle/ Square area = </a:t>
              </a:r>
              <a:r>
                <a:rPr lang="en-GB" sz="900" b="1" dirty="0">
                  <a:latin typeface="A little sunshine" panose="02000603000000000000" pitchFamily="2" charset="0"/>
                  <a:ea typeface="A little sunshine" panose="02000603000000000000" pitchFamily="2" charset="0"/>
                </a:rPr>
                <a:t>Base x Height</a:t>
              </a:r>
            </a:p>
          </p:txBody>
        </p:sp>
      </p:grpSp>
      <p:sp>
        <p:nvSpPr>
          <p:cNvPr id="29" name="Rectangle 28">
            <a:extLst>
              <a:ext uri="{FF2B5EF4-FFF2-40B4-BE49-F238E27FC236}">
                <a16:creationId xmlns:a16="http://schemas.microsoft.com/office/drawing/2014/main" id="{E191B537-FE26-4F9D-BDFB-AA40DA440652}"/>
              </a:ext>
            </a:extLst>
          </p:cNvPr>
          <p:cNvSpPr/>
          <p:nvPr/>
        </p:nvSpPr>
        <p:spPr>
          <a:xfrm>
            <a:off x="2053558" y="3508193"/>
            <a:ext cx="1267076" cy="230832"/>
          </a:xfrm>
          <a:prstGeom prst="rect">
            <a:avLst/>
          </a:prstGeom>
        </p:spPr>
        <p:txBody>
          <a:bodyPr wrap="square">
            <a:spAutoFit/>
          </a:bodyPr>
          <a:lstStyle/>
          <a:p>
            <a:r>
              <a:rPr lang="en-GB" sz="900" b="1" u="sng" dirty="0">
                <a:latin typeface="A little sunshine" panose="02000603000000000000" pitchFamily="2" charset="0"/>
                <a:ea typeface="A little sunshine" panose="02000603000000000000" pitchFamily="2" charset="0"/>
              </a:rPr>
              <a:t>Compound Shapes</a:t>
            </a:r>
          </a:p>
        </p:txBody>
      </p:sp>
      <p:cxnSp>
        <p:nvCxnSpPr>
          <p:cNvPr id="32" name="Straight Arrow Connector 31">
            <a:extLst>
              <a:ext uri="{FF2B5EF4-FFF2-40B4-BE49-F238E27FC236}">
                <a16:creationId xmlns:a16="http://schemas.microsoft.com/office/drawing/2014/main" id="{2091C122-63C1-4C85-8E63-E11AC630D321}"/>
              </a:ext>
            </a:extLst>
          </p:cNvPr>
          <p:cNvCxnSpPr>
            <a:cxnSpLocks/>
          </p:cNvCxnSpPr>
          <p:nvPr/>
        </p:nvCxnSpPr>
        <p:spPr>
          <a:xfrm flipH="1">
            <a:off x="3296795" y="3962602"/>
            <a:ext cx="214639" cy="2153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8" name="Rectangle 37">
            <a:extLst>
              <a:ext uri="{FF2B5EF4-FFF2-40B4-BE49-F238E27FC236}">
                <a16:creationId xmlns:a16="http://schemas.microsoft.com/office/drawing/2014/main" id="{39BBA4AE-7866-415F-A7BA-0A258B6CAEAF}"/>
              </a:ext>
            </a:extLst>
          </p:cNvPr>
          <p:cNvSpPr/>
          <p:nvPr/>
        </p:nvSpPr>
        <p:spPr>
          <a:xfrm>
            <a:off x="3440932" y="3752282"/>
            <a:ext cx="781671" cy="369332"/>
          </a:xfrm>
          <a:prstGeom prst="rect">
            <a:avLst/>
          </a:prstGeom>
        </p:spPr>
        <p:txBody>
          <a:bodyPr wrap="square">
            <a:spAutoFit/>
          </a:bodyPr>
          <a:lstStyle/>
          <a:p>
            <a:r>
              <a:rPr lang="en-GB" sz="900" u="sng" dirty="0">
                <a:latin typeface="A little sunshine" panose="02000603000000000000" pitchFamily="2" charset="0"/>
                <a:ea typeface="A little sunshine" panose="02000603000000000000" pitchFamily="2" charset="0"/>
              </a:rPr>
              <a:t>Area of B</a:t>
            </a:r>
          </a:p>
          <a:p>
            <a:r>
              <a:rPr lang="en-GB" sz="900" dirty="0">
                <a:latin typeface="A little sunshine" panose="02000603000000000000" pitchFamily="2" charset="0"/>
                <a:ea typeface="A little sunshine" panose="02000603000000000000" pitchFamily="2" charset="0"/>
              </a:rPr>
              <a:t>4 x 5 = 20cm</a:t>
            </a:r>
            <a:r>
              <a:rPr lang="en-GB" sz="900" baseline="30000" dirty="0">
                <a:latin typeface="A little sunshine" panose="02000603000000000000" pitchFamily="2" charset="0"/>
                <a:ea typeface="A little sunshine" panose="02000603000000000000" pitchFamily="2" charset="0"/>
              </a:rPr>
              <a:t>2</a:t>
            </a:r>
          </a:p>
        </p:txBody>
      </p:sp>
      <p:cxnSp>
        <p:nvCxnSpPr>
          <p:cNvPr id="40" name="Straight Arrow Connector 39">
            <a:extLst>
              <a:ext uri="{FF2B5EF4-FFF2-40B4-BE49-F238E27FC236}">
                <a16:creationId xmlns:a16="http://schemas.microsoft.com/office/drawing/2014/main" id="{25EE93A2-BE9C-4FC7-B0C2-3A452FBAE8D5}"/>
              </a:ext>
            </a:extLst>
          </p:cNvPr>
          <p:cNvCxnSpPr>
            <a:cxnSpLocks/>
          </p:cNvCxnSpPr>
          <p:nvPr/>
        </p:nvCxnSpPr>
        <p:spPr>
          <a:xfrm>
            <a:off x="2583790" y="3914078"/>
            <a:ext cx="390596" cy="1061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Rectangle 41">
            <a:extLst>
              <a:ext uri="{FF2B5EF4-FFF2-40B4-BE49-F238E27FC236}">
                <a16:creationId xmlns:a16="http://schemas.microsoft.com/office/drawing/2014/main" id="{DAAD44A1-EB7E-4846-B593-067216BBE6BF}"/>
              </a:ext>
            </a:extLst>
          </p:cNvPr>
          <p:cNvSpPr/>
          <p:nvPr/>
        </p:nvSpPr>
        <p:spPr>
          <a:xfrm>
            <a:off x="2105410" y="3712489"/>
            <a:ext cx="781671" cy="307777"/>
          </a:xfrm>
          <a:prstGeom prst="rect">
            <a:avLst/>
          </a:prstGeom>
        </p:spPr>
        <p:txBody>
          <a:bodyPr wrap="square">
            <a:spAutoFit/>
          </a:bodyPr>
          <a:lstStyle/>
          <a:p>
            <a:r>
              <a:rPr lang="en-GB" sz="900" u="sng" dirty="0">
                <a:latin typeface="A little sunshine" panose="02000603000000000000" pitchFamily="2" charset="0"/>
                <a:ea typeface="A little sunshine" panose="02000603000000000000" pitchFamily="2" charset="0"/>
              </a:rPr>
              <a:t>Area of </a:t>
            </a:r>
            <a:r>
              <a:rPr lang="en-GB" sz="1400" u="sng" dirty="0">
                <a:latin typeface="Moon Flower" panose="02000500000000000000" pitchFamily="2" charset="0"/>
                <a:ea typeface="A little sunshine" panose="02000603000000000000" pitchFamily="2" charset="0"/>
              </a:rPr>
              <a:t>A</a:t>
            </a:r>
          </a:p>
        </p:txBody>
      </p:sp>
      <p:sp>
        <p:nvSpPr>
          <p:cNvPr id="43" name="Rectangle 42">
            <a:extLst>
              <a:ext uri="{FF2B5EF4-FFF2-40B4-BE49-F238E27FC236}">
                <a16:creationId xmlns:a16="http://schemas.microsoft.com/office/drawing/2014/main" id="{09CB9A8F-4B1F-44A9-832D-4D9CD9BF2091}"/>
              </a:ext>
            </a:extLst>
          </p:cNvPr>
          <p:cNvSpPr/>
          <p:nvPr/>
        </p:nvSpPr>
        <p:spPr>
          <a:xfrm>
            <a:off x="2082368" y="3936565"/>
            <a:ext cx="723097" cy="507831"/>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The height of shape</a:t>
            </a:r>
            <a:r>
              <a:rPr lang="en-GB" sz="900" dirty="0">
                <a:latin typeface="Moon Flower" panose="02000500000000000000" pitchFamily="2" charset="0"/>
                <a:ea typeface="A little sunshine" panose="02000603000000000000" pitchFamily="2" charset="0"/>
              </a:rPr>
              <a:t> A</a:t>
            </a:r>
            <a:r>
              <a:rPr lang="en-GB" sz="900" dirty="0">
                <a:latin typeface="A little sunshine" panose="02000603000000000000" pitchFamily="2" charset="0"/>
                <a:ea typeface="A little sunshine" panose="02000603000000000000" pitchFamily="2" charset="0"/>
              </a:rPr>
              <a:t> is 5cm</a:t>
            </a:r>
          </a:p>
          <a:p>
            <a:pPr algn="ctr"/>
            <a:r>
              <a:rPr lang="en-GB" sz="900" dirty="0">
                <a:latin typeface="A little sunshine" panose="02000603000000000000" pitchFamily="2" charset="0"/>
                <a:ea typeface="A little sunshine" panose="02000603000000000000" pitchFamily="2" charset="0"/>
              </a:rPr>
              <a:t>2 x 5 = 10cm</a:t>
            </a:r>
            <a:r>
              <a:rPr lang="en-GB" sz="900" baseline="30000" dirty="0">
                <a:latin typeface="A little sunshine" panose="02000603000000000000" pitchFamily="2" charset="0"/>
                <a:ea typeface="A little sunshine" panose="02000603000000000000" pitchFamily="2" charset="0"/>
              </a:rPr>
              <a:t>2</a:t>
            </a:r>
            <a:endParaRPr lang="en-GB" sz="1400" baseline="30000" dirty="0">
              <a:latin typeface="Moon Flower" panose="02000500000000000000" pitchFamily="2" charset="0"/>
              <a:ea typeface="A little sunshine" panose="02000603000000000000" pitchFamily="2" charset="0"/>
            </a:endParaRPr>
          </a:p>
        </p:txBody>
      </p:sp>
      <p:sp>
        <p:nvSpPr>
          <p:cNvPr id="49" name="Rectangle 48">
            <a:extLst>
              <a:ext uri="{FF2B5EF4-FFF2-40B4-BE49-F238E27FC236}">
                <a16:creationId xmlns:a16="http://schemas.microsoft.com/office/drawing/2014/main" id="{3D2FDD2B-3418-43C5-A956-B2E92705E4C7}"/>
              </a:ext>
            </a:extLst>
          </p:cNvPr>
          <p:cNvSpPr/>
          <p:nvPr/>
        </p:nvSpPr>
        <p:spPr>
          <a:xfrm>
            <a:off x="1948099" y="4626641"/>
            <a:ext cx="723097" cy="230832"/>
          </a:xfrm>
          <a:prstGeom prst="rect">
            <a:avLst/>
          </a:prstGeom>
        </p:spPr>
        <p:txBody>
          <a:bodyPr wrap="square">
            <a:spAutoFit/>
          </a:bodyPr>
          <a:lstStyle/>
          <a:p>
            <a:pPr algn="ctr"/>
            <a:r>
              <a:rPr lang="en-GB" sz="900" u="sng" dirty="0">
                <a:latin typeface="A little sunshine" panose="02000603000000000000" pitchFamily="2" charset="0"/>
                <a:ea typeface="A little sunshine" panose="02000603000000000000" pitchFamily="2" charset="0"/>
              </a:rPr>
              <a:t>Total area</a:t>
            </a:r>
            <a:endParaRPr lang="en-GB" sz="1400" u="sng" baseline="30000" dirty="0">
              <a:latin typeface="Moon Flower" panose="02000500000000000000" pitchFamily="2" charset="0"/>
              <a:ea typeface="A little sunshine" panose="02000603000000000000" pitchFamily="2" charset="0"/>
            </a:endParaRPr>
          </a:p>
        </p:txBody>
      </p:sp>
      <p:sp>
        <p:nvSpPr>
          <p:cNvPr id="50" name="Rectangle 49">
            <a:extLst>
              <a:ext uri="{FF2B5EF4-FFF2-40B4-BE49-F238E27FC236}">
                <a16:creationId xmlns:a16="http://schemas.microsoft.com/office/drawing/2014/main" id="{DB1E4E76-FE0D-4B95-93C4-0E0A0C087018}"/>
              </a:ext>
            </a:extLst>
          </p:cNvPr>
          <p:cNvSpPr/>
          <p:nvPr/>
        </p:nvSpPr>
        <p:spPr>
          <a:xfrm>
            <a:off x="3111612" y="4624776"/>
            <a:ext cx="854359" cy="230832"/>
          </a:xfrm>
          <a:prstGeom prst="rect">
            <a:avLst/>
          </a:prstGeom>
        </p:spPr>
        <p:txBody>
          <a:bodyPr wrap="square">
            <a:spAutoFit/>
          </a:bodyPr>
          <a:lstStyle/>
          <a:p>
            <a:pPr algn="ctr"/>
            <a:r>
              <a:rPr lang="en-GB" sz="900">
                <a:latin typeface="A little sunshine" panose="02000603000000000000" pitchFamily="2" charset="0"/>
                <a:ea typeface="A little sunshine" panose="02000603000000000000" pitchFamily="2" charset="0"/>
              </a:rPr>
              <a:t>10 + 20</a:t>
            </a:r>
            <a:endParaRPr lang="en-GB" sz="1400" baseline="30000" dirty="0">
              <a:latin typeface="Moon Flower" panose="02000500000000000000" pitchFamily="2" charset="0"/>
              <a:ea typeface="A little sunshine" panose="02000603000000000000" pitchFamily="2" charset="0"/>
            </a:endParaRPr>
          </a:p>
        </p:txBody>
      </p:sp>
      <p:sp>
        <p:nvSpPr>
          <p:cNvPr id="51" name="Rectangle 50">
            <a:extLst>
              <a:ext uri="{FF2B5EF4-FFF2-40B4-BE49-F238E27FC236}">
                <a16:creationId xmlns:a16="http://schemas.microsoft.com/office/drawing/2014/main" id="{04C99A8A-FBE4-4177-AAEC-1990D20304E8}"/>
              </a:ext>
            </a:extLst>
          </p:cNvPr>
          <p:cNvSpPr/>
          <p:nvPr/>
        </p:nvSpPr>
        <p:spPr>
          <a:xfrm>
            <a:off x="2523532" y="4626641"/>
            <a:ext cx="854359"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Area A + Area B </a:t>
            </a:r>
            <a:endParaRPr lang="en-GB" sz="1400" baseline="30000" dirty="0">
              <a:latin typeface="Moon Flower" panose="02000500000000000000" pitchFamily="2" charset="0"/>
              <a:ea typeface="A little sunshine" panose="02000603000000000000" pitchFamily="2" charset="0"/>
            </a:endParaRPr>
          </a:p>
        </p:txBody>
      </p:sp>
      <p:sp>
        <p:nvSpPr>
          <p:cNvPr id="52" name="Rectangle 51">
            <a:extLst>
              <a:ext uri="{FF2B5EF4-FFF2-40B4-BE49-F238E27FC236}">
                <a16:creationId xmlns:a16="http://schemas.microsoft.com/office/drawing/2014/main" id="{2482FF14-E4AC-44DE-9DFF-96A5D68FF3B8}"/>
              </a:ext>
            </a:extLst>
          </p:cNvPr>
          <p:cNvSpPr/>
          <p:nvPr/>
        </p:nvSpPr>
        <p:spPr>
          <a:xfrm>
            <a:off x="3733947" y="4615913"/>
            <a:ext cx="433132" cy="230832"/>
          </a:xfrm>
          <a:prstGeom prst="rect">
            <a:avLst/>
          </a:prstGeom>
        </p:spPr>
        <p:txBody>
          <a:bodyPr wrap="none">
            <a:spAutoFit/>
          </a:bodyPr>
          <a:lstStyle/>
          <a:p>
            <a:r>
              <a:rPr lang="en-GB" sz="900" b="1" u="sng" dirty="0">
                <a:latin typeface="A little sunshine" panose="02000603000000000000" pitchFamily="2" charset="0"/>
                <a:ea typeface="A little sunshine" panose="02000603000000000000" pitchFamily="2" charset="0"/>
              </a:rPr>
              <a:t>30cm</a:t>
            </a:r>
            <a:r>
              <a:rPr lang="en-GB" sz="900" b="1" u="sng" baseline="30000" dirty="0">
                <a:latin typeface="A little sunshine" panose="02000603000000000000" pitchFamily="2" charset="0"/>
                <a:ea typeface="A little sunshine" panose="02000603000000000000" pitchFamily="2" charset="0"/>
              </a:rPr>
              <a:t>2</a:t>
            </a:r>
            <a:endParaRPr lang="en-GB" sz="900" b="1" u="sng" dirty="0"/>
          </a:p>
        </p:txBody>
      </p:sp>
      <p:sp>
        <p:nvSpPr>
          <p:cNvPr id="53" name="TextBox 52">
            <a:extLst>
              <a:ext uri="{FF2B5EF4-FFF2-40B4-BE49-F238E27FC236}">
                <a16:creationId xmlns:a16="http://schemas.microsoft.com/office/drawing/2014/main" id="{4EEE3C33-9978-4C41-AFD5-A35D07E52444}"/>
              </a:ext>
            </a:extLst>
          </p:cNvPr>
          <p:cNvSpPr txBox="1"/>
          <p:nvPr/>
        </p:nvSpPr>
        <p:spPr>
          <a:xfrm>
            <a:off x="2504591" y="4615913"/>
            <a:ext cx="71437" cy="261610"/>
          </a:xfrm>
          <a:prstGeom prst="rect">
            <a:avLst/>
          </a:prstGeom>
          <a:noFill/>
        </p:spPr>
        <p:txBody>
          <a:bodyPr wrap="square" rtlCol="0">
            <a:spAutoFit/>
          </a:bodyPr>
          <a:lstStyle/>
          <a:p>
            <a:r>
              <a:rPr lang="en-GB" sz="1100"/>
              <a:t>=</a:t>
            </a:r>
            <a:endParaRPr lang="en-GB" sz="1100" dirty="0"/>
          </a:p>
        </p:txBody>
      </p:sp>
      <p:sp>
        <p:nvSpPr>
          <p:cNvPr id="54" name="TextBox 53">
            <a:extLst>
              <a:ext uri="{FF2B5EF4-FFF2-40B4-BE49-F238E27FC236}">
                <a16:creationId xmlns:a16="http://schemas.microsoft.com/office/drawing/2014/main" id="{8A063F89-E3C1-4BD9-852C-8C73F76F154C}"/>
              </a:ext>
            </a:extLst>
          </p:cNvPr>
          <p:cNvSpPr txBox="1"/>
          <p:nvPr/>
        </p:nvSpPr>
        <p:spPr>
          <a:xfrm>
            <a:off x="3252756" y="4603791"/>
            <a:ext cx="71437" cy="261610"/>
          </a:xfrm>
          <a:prstGeom prst="rect">
            <a:avLst/>
          </a:prstGeom>
          <a:noFill/>
        </p:spPr>
        <p:txBody>
          <a:bodyPr wrap="square" rtlCol="0">
            <a:spAutoFit/>
          </a:bodyPr>
          <a:lstStyle/>
          <a:p>
            <a:r>
              <a:rPr lang="en-GB" sz="1100" dirty="0"/>
              <a:t>=</a:t>
            </a:r>
          </a:p>
        </p:txBody>
      </p:sp>
      <p:sp>
        <p:nvSpPr>
          <p:cNvPr id="55" name="TextBox 54">
            <a:extLst>
              <a:ext uri="{FF2B5EF4-FFF2-40B4-BE49-F238E27FC236}">
                <a16:creationId xmlns:a16="http://schemas.microsoft.com/office/drawing/2014/main" id="{80FC6063-6F30-43C5-9529-9AE3BD7585A0}"/>
              </a:ext>
            </a:extLst>
          </p:cNvPr>
          <p:cNvSpPr txBox="1"/>
          <p:nvPr/>
        </p:nvSpPr>
        <p:spPr>
          <a:xfrm>
            <a:off x="3690820" y="4602311"/>
            <a:ext cx="71437" cy="261610"/>
          </a:xfrm>
          <a:prstGeom prst="rect">
            <a:avLst/>
          </a:prstGeom>
          <a:noFill/>
        </p:spPr>
        <p:txBody>
          <a:bodyPr wrap="square" rtlCol="0">
            <a:spAutoFit/>
          </a:bodyPr>
          <a:lstStyle/>
          <a:p>
            <a:r>
              <a:rPr lang="en-GB" sz="1100"/>
              <a:t>=</a:t>
            </a:r>
            <a:endParaRPr lang="en-GB" sz="1100" dirty="0"/>
          </a:p>
        </p:txBody>
      </p:sp>
      <p:sp>
        <p:nvSpPr>
          <p:cNvPr id="56" name="TextBox 55">
            <a:extLst>
              <a:ext uri="{FF2B5EF4-FFF2-40B4-BE49-F238E27FC236}">
                <a16:creationId xmlns:a16="http://schemas.microsoft.com/office/drawing/2014/main" id="{34951349-0480-4479-BD73-76F1AAFF3918}"/>
              </a:ext>
            </a:extLst>
          </p:cNvPr>
          <p:cNvSpPr txBox="1"/>
          <p:nvPr/>
        </p:nvSpPr>
        <p:spPr>
          <a:xfrm>
            <a:off x="4185452" y="3067810"/>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Perimeter</a:t>
            </a:r>
          </a:p>
        </p:txBody>
      </p:sp>
      <p:pic>
        <p:nvPicPr>
          <p:cNvPr id="59" name="Picture 58">
            <a:extLst>
              <a:ext uri="{FF2B5EF4-FFF2-40B4-BE49-F238E27FC236}">
                <a16:creationId xmlns:a16="http://schemas.microsoft.com/office/drawing/2014/main" id="{25DC690C-CDE7-445C-8C24-7A58E77A40B9}"/>
              </a:ext>
            </a:extLst>
          </p:cNvPr>
          <p:cNvPicPr>
            <a:picLocks noChangeAspect="1"/>
          </p:cNvPicPr>
          <p:nvPr/>
        </p:nvPicPr>
        <p:blipFill>
          <a:blip r:embed="rId6"/>
          <a:stretch>
            <a:fillRect/>
          </a:stretch>
        </p:blipFill>
        <p:spPr>
          <a:xfrm>
            <a:off x="4266514" y="3497763"/>
            <a:ext cx="924611" cy="677517"/>
          </a:xfrm>
          <a:prstGeom prst="rect">
            <a:avLst/>
          </a:prstGeom>
        </p:spPr>
      </p:pic>
      <p:grpSp>
        <p:nvGrpSpPr>
          <p:cNvPr id="60" name="Group 59">
            <a:extLst>
              <a:ext uri="{FF2B5EF4-FFF2-40B4-BE49-F238E27FC236}">
                <a16:creationId xmlns:a16="http://schemas.microsoft.com/office/drawing/2014/main" id="{5645F91A-642A-4D32-B66D-EDF6A1917F08}"/>
              </a:ext>
            </a:extLst>
          </p:cNvPr>
          <p:cNvGrpSpPr/>
          <p:nvPr/>
        </p:nvGrpSpPr>
        <p:grpSpPr>
          <a:xfrm>
            <a:off x="4975421" y="3159620"/>
            <a:ext cx="1882579" cy="247483"/>
            <a:chOff x="2492286" y="3170339"/>
            <a:chExt cx="1882579" cy="247483"/>
          </a:xfrm>
        </p:grpSpPr>
        <p:sp>
          <p:nvSpPr>
            <p:cNvPr id="61" name="Rectangle: Rounded Corners 60">
              <a:extLst>
                <a:ext uri="{FF2B5EF4-FFF2-40B4-BE49-F238E27FC236}">
                  <a16:creationId xmlns:a16="http://schemas.microsoft.com/office/drawing/2014/main" id="{A4CF71DD-524D-4072-B27A-F0DAD30DF763}"/>
                </a:ext>
              </a:extLst>
            </p:cNvPr>
            <p:cNvSpPr/>
            <p:nvPr/>
          </p:nvSpPr>
          <p:spPr>
            <a:xfrm>
              <a:off x="2517528" y="3170339"/>
              <a:ext cx="1566371" cy="247483"/>
            </a:xfrm>
            <a:prstGeom prst="round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6802CC65-83CC-4151-9D2C-EDCBE06B76EC}"/>
                </a:ext>
              </a:extLst>
            </p:cNvPr>
            <p:cNvSpPr/>
            <p:nvPr/>
          </p:nvSpPr>
          <p:spPr>
            <a:xfrm>
              <a:off x="2492286" y="3172934"/>
              <a:ext cx="1882579"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Length around the outside of the shape</a:t>
              </a:r>
              <a:endParaRPr lang="en-GB" sz="900" b="1" dirty="0">
                <a:latin typeface="A little sunshine" panose="02000603000000000000" pitchFamily="2" charset="0"/>
                <a:ea typeface="A little sunshine" panose="02000603000000000000" pitchFamily="2" charset="0"/>
              </a:endParaRPr>
            </a:p>
          </p:txBody>
        </p:sp>
      </p:grpSp>
      <p:sp>
        <p:nvSpPr>
          <p:cNvPr id="63" name="Rectangle 62">
            <a:extLst>
              <a:ext uri="{FF2B5EF4-FFF2-40B4-BE49-F238E27FC236}">
                <a16:creationId xmlns:a16="http://schemas.microsoft.com/office/drawing/2014/main" id="{0DBD260F-537C-45B5-9AEB-B150DCBC7800}"/>
              </a:ext>
            </a:extLst>
          </p:cNvPr>
          <p:cNvSpPr/>
          <p:nvPr/>
        </p:nvSpPr>
        <p:spPr>
          <a:xfrm>
            <a:off x="5220174" y="3540299"/>
            <a:ext cx="1348940" cy="507831"/>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In compound shapes make sure all the lengths have measurements</a:t>
            </a:r>
          </a:p>
        </p:txBody>
      </p:sp>
      <p:sp>
        <p:nvSpPr>
          <p:cNvPr id="64" name="Rectangle 63">
            <a:extLst>
              <a:ext uri="{FF2B5EF4-FFF2-40B4-BE49-F238E27FC236}">
                <a16:creationId xmlns:a16="http://schemas.microsoft.com/office/drawing/2014/main" id="{814BE11A-ACD4-43C3-AB07-5D355A87D46B}"/>
              </a:ext>
            </a:extLst>
          </p:cNvPr>
          <p:cNvSpPr/>
          <p:nvPr/>
        </p:nvSpPr>
        <p:spPr>
          <a:xfrm>
            <a:off x="4148138" y="4221255"/>
            <a:ext cx="2079627"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Perimeter = 9cm + 8cm + 1cm + 7cm + 8cm + 1cm  </a:t>
            </a:r>
          </a:p>
        </p:txBody>
      </p:sp>
      <p:sp>
        <p:nvSpPr>
          <p:cNvPr id="65" name="Rectangle 64">
            <a:extLst>
              <a:ext uri="{FF2B5EF4-FFF2-40B4-BE49-F238E27FC236}">
                <a16:creationId xmlns:a16="http://schemas.microsoft.com/office/drawing/2014/main" id="{36773392-C0E5-4E16-8707-54EE4F5D5ECC}"/>
              </a:ext>
            </a:extLst>
          </p:cNvPr>
          <p:cNvSpPr/>
          <p:nvPr/>
        </p:nvSpPr>
        <p:spPr>
          <a:xfrm>
            <a:off x="4538037" y="4385081"/>
            <a:ext cx="531489" cy="230832"/>
          </a:xfrm>
          <a:prstGeom prst="rect">
            <a:avLst/>
          </a:prstGeom>
        </p:spPr>
        <p:txBody>
          <a:bodyPr wrap="square">
            <a:spAutoFit/>
          </a:bodyPr>
          <a:lstStyle/>
          <a:p>
            <a:pPr algn="ctr"/>
            <a:r>
              <a:rPr lang="en-GB" sz="900" u="sng" dirty="0">
                <a:latin typeface="A little sunshine" panose="02000603000000000000" pitchFamily="2" charset="0"/>
                <a:ea typeface="A little sunshine" panose="02000603000000000000" pitchFamily="2" charset="0"/>
              </a:rPr>
              <a:t> = 34cm</a:t>
            </a:r>
          </a:p>
        </p:txBody>
      </p:sp>
      <p:sp>
        <p:nvSpPr>
          <p:cNvPr id="66" name="Rectangle 65">
            <a:extLst>
              <a:ext uri="{FF2B5EF4-FFF2-40B4-BE49-F238E27FC236}">
                <a16:creationId xmlns:a16="http://schemas.microsoft.com/office/drawing/2014/main" id="{4FF3E027-8097-471D-A503-B544DF0CA86E}"/>
              </a:ext>
            </a:extLst>
          </p:cNvPr>
          <p:cNvSpPr/>
          <p:nvPr/>
        </p:nvSpPr>
        <p:spPr>
          <a:xfrm>
            <a:off x="4048119" y="4658111"/>
            <a:ext cx="2627970" cy="230832"/>
          </a:xfrm>
          <a:prstGeom prst="rect">
            <a:avLst/>
          </a:prstGeom>
        </p:spPr>
        <p:txBody>
          <a:bodyPr wrap="square">
            <a:spAutoFit/>
          </a:bodyPr>
          <a:lstStyle/>
          <a:p>
            <a:pPr algn="ctr"/>
            <a:r>
              <a:rPr lang="en-GB" sz="900" u="sng" dirty="0">
                <a:latin typeface="A little sunshine" panose="02000603000000000000" pitchFamily="2" charset="0"/>
                <a:ea typeface="A little sunshine" panose="02000603000000000000" pitchFamily="2" charset="0"/>
              </a:rPr>
              <a:t>Perimeter: </a:t>
            </a:r>
            <a:r>
              <a:rPr lang="en-GB" sz="900" dirty="0">
                <a:latin typeface="A little sunshine" panose="02000603000000000000" pitchFamily="2" charset="0"/>
                <a:ea typeface="A little sunshine" panose="02000603000000000000" pitchFamily="2" charset="0"/>
              </a:rPr>
              <a:t>often asks about boundaries or walls in questions</a:t>
            </a:r>
            <a:endParaRPr lang="en-GB" sz="900" u="sng" dirty="0">
              <a:latin typeface="A little sunshine" panose="02000603000000000000" pitchFamily="2" charset="0"/>
              <a:ea typeface="A little sunshine" panose="02000603000000000000" pitchFamily="2" charset="0"/>
            </a:endParaRPr>
          </a:p>
        </p:txBody>
      </p:sp>
      <p:sp>
        <p:nvSpPr>
          <p:cNvPr id="67" name="Rectangle 66">
            <a:extLst>
              <a:ext uri="{FF2B5EF4-FFF2-40B4-BE49-F238E27FC236}">
                <a16:creationId xmlns:a16="http://schemas.microsoft.com/office/drawing/2014/main" id="{86F53A49-D909-4BB6-9EFB-03FCC49ACDA0}"/>
              </a:ext>
            </a:extLst>
          </p:cNvPr>
          <p:cNvSpPr/>
          <p:nvPr/>
        </p:nvSpPr>
        <p:spPr>
          <a:xfrm>
            <a:off x="94529" y="5009095"/>
            <a:ext cx="3520738" cy="2301366"/>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7364BE73-7B17-4072-B4F3-4CE5C57B34D0}"/>
              </a:ext>
            </a:extLst>
          </p:cNvPr>
          <p:cNvSpPr/>
          <p:nvPr/>
        </p:nvSpPr>
        <p:spPr>
          <a:xfrm>
            <a:off x="3686186" y="5009095"/>
            <a:ext cx="3016969" cy="2301366"/>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TextBox 68">
            <a:extLst>
              <a:ext uri="{FF2B5EF4-FFF2-40B4-BE49-F238E27FC236}">
                <a16:creationId xmlns:a16="http://schemas.microsoft.com/office/drawing/2014/main" id="{3F4637BB-54AA-4F1C-AB64-D0AB4206BD1F}"/>
              </a:ext>
            </a:extLst>
          </p:cNvPr>
          <p:cNvSpPr txBox="1"/>
          <p:nvPr/>
        </p:nvSpPr>
        <p:spPr>
          <a:xfrm>
            <a:off x="74201" y="5004065"/>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Area of triangles</a:t>
            </a:r>
          </a:p>
        </p:txBody>
      </p:sp>
      <p:sp>
        <p:nvSpPr>
          <p:cNvPr id="70" name="TextBox 69">
            <a:extLst>
              <a:ext uri="{FF2B5EF4-FFF2-40B4-BE49-F238E27FC236}">
                <a16:creationId xmlns:a16="http://schemas.microsoft.com/office/drawing/2014/main" id="{0C4256B1-C51F-4E14-9938-F09D48FFD4D2}"/>
              </a:ext>
            </a:extLst>
          </p:cNvPr>
          <p:cNvSpPr txBox="1"/>
          <p:nvPr/>
        </p:nvSpPr>
        <p:spPr>
          <a:xfrm>
            <a:off x="3686186" y="4994686"/>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Area of parallelograms</a:t>
            </a:r>
          </a:p>
        </p:txBody>
      </p:sp>
      <p:sp>
        <p:nvSpPr>
          <p:cNvPr id="71" name="Rectangle 70">
            <a:extLst>
              <a:ext uri="{FF2B5EF4-FFF2-40B4-BE49-F238E27FC236}">
                <a16:creationId xmlns:a16="http://schemas.microsoft.com/office/drawing/2014/main" id="{A26A8ED6-052C-4C0C-A0C1-57F479E0FECC}"/>
              </a:ext>
            </a:extLst>
          </p:cNvPr>
          <p:cNvSpPr/>
          <p:nvPr/>
        </p:nvSpPr>
        <p:spPr>
          <a:xfrm>
            <a:off x="88391" y="7366555"/>
            <a:ext cx="3186876" cy="242091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EFFD53CC-B118-44FB-B8AA-9E32DE2FE7BF}"/>
              </a:ext>
            </a:extLst>
          </p:cNvPr>
          <p:cNvSpPr/>
          <p:nvPr/>
        </p:nvSpPr>
        <p:spPr>
          <a:xfrm>
            <a:off x="3320634" y="7366555"/>
            <a:ext cx="3377676" cy="242091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TextBox 72">
            <a:extLst>
              <a:ext uri="{FF2B5EF4-FFF2-40B4-BE49-F238E27FC236}">
                <a16:creationId xmlns:a16="http://schemas.microsoft.com/office/drawing/2014/main" id="{D7E8A367-6201-47D3-BCF0-F9467F22E406}"/>
              </a:ext>
            </a:extLst>
          </p:cNvPr>
          <p:cNvSpPr txBox="1"/>
          <p:nvPr/>
        </p:nvSpPr>
        <p:spPr>
          <a:xfrm>
            <a:off x="74201" y="7388834"/>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Volume (counting cubes)</a:t>
            </a:r>
          </a:p>
        </p:txBody>
      </p:sp>
      <p:sp>
        <p:nvSpPr>
          <p:cNvPr id="74" name="TextBox 73">
            <a:extLst>
              <a:ext uri="{FF2B5EF4-FFF2-40B4-BE49-F238E27FC236}">
                <a16:creationId xmlns:a16="http://schemas.microsoft.com/office/drawing/2014/main" id="{DF9C7DA0-101D-4C32-A337-21DC157C04A2}"/>
              </a:ext>
            </a:extLst>
          </p:cNvPr>
          <p:cNvSpPr txBox="1"/>
          <p:nvPr/>
        </p:nvSpPr>
        <p:spPr>
          <a:xfrm>
            <a:off x="3288474" y="7371834"/>
            <a:ext cx="192430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Volume of cuboids</a:t>
            </a:r>
          </a:p>
        </p:txBody>
      </p:sp>
      <p:pic>
        <p:nvPicPr>
          <p:cNvPr id="75" name="Picture 74">
            <a:extLst>
              <a:ext uri="{FF2B5EF4-FFF2-40B4-BE49-F238E27FC236}">
                <a16:creationId xmlns:a16="http://schemas.microsoft.com/office/drawing/2014/main" id="{0ADDE2C0-502A-4A81-98C4-B3C8E1475A77}"/>
              </a:ext>
            </a:extLst>
          </p:cNvPr>
          <p:cNvPicPr>
            <a:picLocks noChangeAspect="1"/>
          </p:cNvPicPr>
          <p:nvPr/>
        </p:nvPicPr>
        <p:blipFill>
          <a:blip r:embed="rId7"/>
          <a:stretch>
            <a:fillRect/>
          </a:stretch>
        </p:blipFill>
        <p:spPr>
          <a:xfrm>
            <a:off x="369746" y="5891901"/>
            <a:ext cx="914751" cy="508556"/>
          </a:xfrm>
          <a:prstGeom prst="rect">
            <a:avLst/>
          </a:prstGeom>
        </p:spPr>
      </p:pic>
      <p:sp>
        <p:nvSpPr>
          <p:cNvPr id="76" name="Rectangle 75">
            <a:extLst>
              <a:ext uri="{FF2B5EF4-FFF2-40B4-BE49-F238E27FC236}">
                <a16:creationId xmlns:a16="http://schemas.microsoft.com/office/drawing/2014/main" id="{AE4F3A6E-B37A-436B-9EA7-3BFD3EA35C24}"/>
              </a:ext>
            </a:extLst>
          </p:cNvPr>
          <p:cNvSpPr/>
          <p:nvPr/>
        </p:nvSpPr>
        <p:spPr>
          <a:xfrm>
            <a:off x="101670" y="5252898"/>
            <a:ext cx="1493025" cy="584775"/>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Area can be calculated by counting squares.</a:t>
            </a:r>
          </a:p>
          <a:p>
            <a:pPr algn="ctr"/>
            <a:r>
              <a:rPr lang="en-GB" sz="800" dirty="0">
                <a:latin typeface="A little sunshine" panose="02000603000000000000" pitchFamily="2" charset="0"/>
                <a:ea typeface="A little sunshine" panose="02000603000000000000" pitchFamily="2" charset="0"/>
              </a:rPr>
              <a:t>Often this is an estimation with triangles if it does not cut a square in half. </a:t>
            </a:r>
          </a:p>
        </p:txBody>
      </p:sp>
      <p:sp>
        <p:nvSpPr>
          <p:cNvPr id="78" name="Right Brace 77">
            <a:extLst>
              <a:ext uri="{FF2B5EF4-FFF2-40B4-BE49-F238E27FC236}">
                <a16:creationId xmlns:a16="http://schemas.microsoft.com/office/drawing/2014/main" id="{2B6AD4E7-4BCE-4D6C-A1AB-3C11696E5446}"/>
              </a:ext>
            </a:extLst>
          </p:cNvPr>
          <p:cNvSpPr/>
          <p:nvPr/>
        </p:nvSpPr>
        <p:spPr>
          <a:xfrm rot="5400000">
            <a:off x="792962" y="6067536"/>
            <a:ext cx="45719" cy="783529"/>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79" name="Rectangle 78">
            <a:extLst>
              <a:ext uri="{FF2B5EF4-FFF2-40B4-BE49-F238E27FC236}">
                <a16:creationId xmlns:a16="http://schemas.microsoft.com/office/drawing/2014/main" id="{05CC6DEB-7B26-4A24-A5FA-A394560E2658}"/>
              </a:ext>
            </a:extLst>
          </p:cNvPr>
          <p:cNvSpPr/>
          <p:nvPr/>
        </p:nvSpPr>
        <p:spPr>
          <a:xfrm>
            <a:off x="54286" y="6505021"/>
            <a:ext cx="1493025" cy="338554"/>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Notice the relationship between the square and the triangle. </a:t>
            </a:r>
          </a:p>
        </p:txBody>
      </p:sp>
      <mc:AlternateContent xmlns:mc="http://schemas.openxmlformats.org/markup-compatibility/2006" xmlns:a14="http://schemas.microsoft.com/office/drawing/2010/main">
        <mc:Choice Requires="a14">
          <p:sp>
            <p:nvSpPr>
              <p:cNvPr id="80" name="Rectangle 79">
                <a:extLst>
                  <a:ext uri="{FF2B5EF4-FFF2-40B4-BE49-F238E27FC236}">
                    <a16:creationId xmlns:a16="http://schemas.microsoft.com/office/drawing/2014/main" id="{F89BD84C-BCD9-40B3-BC1A-EF40E7AD7FF3}"/>
                  </a:ext>
                </a:extLst>
              </p:cNvPr>
              <p:cNvSpPr/>
              <p:nvPr/>
            </p:nvSpPr>
            <p:spPr>
              <a:xfrm>
                <a:off x="23610" y="6900616"/>
                <a:ext cx="1493025" cy="266227"/>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Area triangle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1</m:t>
                        </m:r>
                      </m:num>
                      <m:den>
                        <m:r>
                          <a:rPr lang="en-GB" sz="800" b="0" i="1" smtClean="0">
                            <a:latin typeface="Cambria Math" panose="02040503050406030204" pitchFamily="18" charset="0"/>
                            <a:ea typeface="A little sunshine" panose="02000603000000000000" pitchFamily="2" charset="0"/>
                          </a:rPr>
                          <m:t>2</m:t>
                        </m:r>
                      </m:den>
                    </m:f>
                  </m:oMath>
                </a14:m>
                <a:r>
                  <a:rPr lang="en-GB" sz="800" dirty="0">
                    <a:latin typeface="A little sunshine" panose="02000603000000000000" pitchFamily="2" charset="0"/>
                    <a:ea typeface="A little sunshine" panose="02000603000000000000" pitchFamily="2" charset="0"/>
                  </a:rPr>
                  <a:t> area of the square</a:t>
                </a:r>
              </a:p>
            </p:txBody>
          </p:sp>
        </mc:Choice>
        <mc:Fallback xmlns="">
          <p:sp>
            <p:nvSpPr>
              <p:cNvPr id="80" name="Rectangle 79">
                <a:extLst>
                  <a:ext uri="{FF2B5EF4-FFF2-40B4-BE49-F238E27FC236}">
                    <a16:creationId xmlns:a16="http://schemas.microsoft.com/office/drawing/2014/main" id="{F89BD84C-BCD9-40B3-BC1A-EF40E7AD7FF3}"/>
                  </a:ext>
                </a:extLst>
              </p:cNvPr>
              <p:cNvSpPr>
                <a:spLocks noRot="1" noChangeAspect="1" noMove="1" noResize="1" noEditPoints="1" noAdjustHandles="1" noChangeArrowheads="1" noChangeShapeType="1" noTextEdit="1"/>
              </p:cNvSpPr>
              <p:nvPr/>
            </p:nvSpPr>
            <p:spPr>
              <a:xfrm>
                <a:off x="23610" y="6900616"/>
                <a:ext cx="1493025" cy="266227"/>
              </a:xfrm>
              <a:prstGeom prst="rect">
                <a:avLst/>
              </a:prstGeom>
              <a:blipFill>
                <a:blip r:embed="rId8"/>
                <a:stretch>
                  <a:fillRect/>
                </a:stretch>
              </a:blipFill>
            </p:spPr>
            <p:txBody>
              <a:bodyPr/>
              <a:lstStyle/>
              <a:p>
                <a:r>
                  <a:rPr lang="en-GB">
                    <a:noFill/>
                  </a:rPr>
                  <a:t> </a:t>
                </a:r>
              </a:p>
            </p:txBody>
          </p:sp>
        </mc:Fallback>
      </mc:AlternateContent>
      <p:pic>
        <p:nvPicPr>
          <p:cNvPr id="82" name="Picture 81">
            <a:extLst>
              <a:ext uri="{FF2B5EF4-FFF2-40B4-BE49-F238E27FC236}">
                <a16:creationId xmlns:a16="http://schemas.microsoft.com/office/drawing/2014/main" id="{1045DAA3-6F5F-434C-B223-444F211B1D51}"/>
              </a:ext>
            </a:extLst>
          </p:cNvPr>
          <p:cNvPicPr>
            <a:picLocks noChangeAspect="1"/>
          </p:cNvPicPr>
          <p:nvPr/>
        </p:nvPicPr>
        <p:blipFill>
          <a:blip r:embed="rId9"/>
          <a:stretch>
            <a:fillRect/>
          </a:stretch>
        </p:blipFill>
        <p:spPr>
          <a:xfrm>
            <a:off x="2995602" y="5184387"/>
            <a:ext cx="529916" cy="590726"/>
          </a:xfrm>
          <a:prstGeom prst="rect">
            <a:avLst/>
          </a:prstGeom>
        </p:spPr>
      </p:pic>
      <p:sp>
        <p:nvSpPr>
          <p:cNvPr id="83" name="Rectangle 82">
            <a:extLst>
              <a:ext uri="{FF2B5EF4-FFF2-40B4-BE49-F238E27FC236}">
                <a16:creationId xmlns:a16="http://schemas.microsoft.com/office/drawing/2014/main" id="{48E184F3-12ED-4244-A2F0-6A9262B20730}"/>
              </a:ext>
            </a:extLst>
          </p:cNvPr>
          <p:cNvSpPr/>
          <p:nvPr/>
        </p:nvSpPr>
        <p:spPr>
          <a:xfrm>
            <a:off x="1759803" y="5065369"/>
            <a:ext cx="1267076" cy="246221"/>
          </a:xfrm>
          <a:prstGeom prst="rect">
            <a:avLst/>
          </a:prstGeom>
        </p:spPr>
        <p:txBody>
          <a:bodyPr wrap="square">
            <a:spAutoFit/>
          </a:bodyPr>
          <a:lstStyle/>
          <a:p>
            <a:r>
              <a:rPr lang="en-GB" sz="1000" b="1" u="sng" dirty="0">
                <a:latin typeface="A little sunshine" panose="02000603000000000000" pitchFamily="2" charset="0"/>
                <a:ea typeface="A little sunshine" panose="02000603000000000000" pitchFamily="2" charset="0"/>
              </a:rPr>
              <a:t>Right-angled triangles </a:t>
            </a:r>
          </a:p>
        </p:txBody>
      </p:sp>
      <p:sp>
        <p:nvSpPr>
          <p:cNvPr id="84" name="Rectangle 83">
            <a:extLst>
              <a:ext uri="{FF2B5EF4-FFF2-40B4-BE49-F238E27FC236}">
                <a16:creationId xmlns:a16="http://schemas.microsoft.com/office/drawing/2014/main" id="{5DEBE3FC-A292-4CAC-8A49-D45521CC897D}"/>
              </a:ext>
            </a:extLst>
          </p:cNvPr>
          <p:cNvSpPr/>
          <p:nvPr/>
        </p:nvSpPr>
        <p:spPr>
          <a:xfrm>
            <a:off x="1759803" y="5330750"/>
            <a:ext cx="1002835" cy="3693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The height of a right-angled triangle</a:t>
            </a:r>
          </a:p>
        </p:txBody>
      </p:sp>
      <p:cxnSp>
        <p:nvCxnSpPr>
          <p:cNvPr id="85" name="Straight Arrow Connector 84">
            <a:extLst>
              <a:ext uri="{FF2B5EF4-FFF2-40B4-BE49-F238E27FC236}">
                <a16:creationId xmlns:a16="http://schemas.microsoft.com/office/drawing/2014/main" id="{F3A8D6AB-0D07-42B3-8DBD-F82E1FF7CCB3}"/>
              </a:ext>
            </a:extLst>
          </p:cNvPr>
          <p:cNvCxnSpPr>
            <a:cxnSpLocks/>
          </p:cNvCxnSpPr>
          <p:nvPr/>
        </p:nvCxnSpPr>
        <p:spPr>
          <a:xfrm>
            <a:off x="2656172" y="5525836"/>
            <a:ext cx="370707" cy="82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7" name="Rectangle 86">
            <a:extLst>
              <a:ext uri="{FF2B5EF4-FFF2-40B4-BE49-F238E27FC236}">
                <a16:creationId xmlns:a16="http://schemas.microsoft.com/office/drawing/2014/main" id="{7687E244-D6DC-4797-AAC2-A1E0B3D3F052}"/>
              </a:ext>
            </a:extLst>
          </p:cNvPr>
          <p:cNvSpPr/>
          <p:nvPr/>
        </p:nvSpPr>
        <p:spPr>
          <a:xfrm>
            <a:off x="1772891" y="5824454"/>
            <a:ext cx="1267076" cy="246221"/>
          </a:xfrm>
          <a:prstGeom prst="rect">
            <a:avLst/>
          </a:prstGeom>
        </p:spPr>
        <p:txBody>
          <a:bodyPr wrap="square">
            <a:spAutoFit/>
          </a:bodyPr>
          <a:lstStyle/>
          <a:p>
            <a:r>
              <a:rPr lang="en-GB" sz="1000" b="1" u="sng" dirty="0">
                <a:latin typeface="A little sunshine" panose="02000603000000000000" pitchFamily="2" charset="0"/>
                <a:ea typeface="A little sunshine" panose="02000603000000000000" pitchFamily="2" charset="0"/>
              </a:rPr>
              <a:t>Perpendicular heights</a:t>
            </a:r>
          </a:p>
        </p:txBody>
      </p:sp>
      <p:pic>
        <p:nvPicPr>
          <p:cNvPr id="88" name="Picture 87">
            <a:extLst>
              <a:ext uri="{FF2B5EF4-FFF2-40B4-BE49-F238E27FC236}">
                <a16:creationId xmlns:a16="http://schemas.microsoft.com/office/drawing/2014/main" id="{4FA8A773-0134-4EF3-B105-526EB49A076E}"/>
              </a:ext>
            </a:extLst>
          </p:cNvPr>
          <p:cNvPicPr>
            <a:picLocks noChangeAspect="1"/>
          </p:cNvPicPr>
          <p:nvPr/>
        </p:nvPicPr>
        <p:blipFill>
          <a:blip r:embed="rId10"/>
          <a:stretch>
            <a:fillRect/>
          </a:stretch>
        </p:blipFill>
        <p:spPr>
          <a:xfrm>
            <a:off x="1792598" y="6033562"/>
            <a:ext cx="791192" cy="526217"/>
          </a:xfrm>
          <a:prstGeom prst="rect">
            <a:avLst/>
          </a:prstGeom>
        </p:spPr>
      </p:pic>
      <mc:AlternateContent xmlns:mc="http://schemas.openxmlformats.org/markup-compatibility/2006" xmlns:a14="http://schemas.microsoft.com/office/drawing/2010/main">
        <mc:Choice Requires="a14">
          <p:sp>
            <p:nvSpPr>
              <p:cNvPr id="89" name="Rectangle 88">
                <a:extLst>
                  <a:ext uri="{FF2B5EF4-FFF2-40B4-BE49-F238E27FC236}">
                    <a16:creationId xmlns:a16="http://schemas.microsoft.com/office/drawing/2014/main" id="{FA5D519D-274A-4658-AC28-0D0D17EAEE40}"/>
                  </a:ext>
                </a:extLst>
              </p:cNvPr>
              <p:cNvSpPr/>
              <p:nvPr/>
            </p:nvSpPr>
            <p:spPr>
              <a:xfrm>
                <a:off x="2545233" y="6042754"/>
                <a:ext cx="1002835" cy="507831"/>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The perpendicular height meets the base at 90</a:t>
                </a:r>
                <a14:m>
                  <m:oMath xmlns:m="http://schemas.openxmlformats.org/officeDocument/2006/math">
                    <m:r>
                      <a:rPr lang="en-GB" sz="900" i="1" smtClean="0">
                        <a:latin typeface="Cambria Math" panose="02040503050406030204" pitchFamily="18" charset="0"/>
                        <a:ea typeface="Cambria Math" panose="02040503050406030204" pitchFamily="18" charset="0"/>
                      </a:rPr>
                      <m:t>°</m:t>
                    </m:r>
                  </m:oMath>
                </a14:m>
                <a:endParaRPr lang="en-GB" sz="900" dirty="0">
                  <a:latin typeface="A little sunshine" panose="02000603000000000000" pitchFamily="2" charset="0"/>
                  <a:ea typeface="A little sunshine" panose="02000603000000000000" pitchFamily="2" charset="0"/>
                </a:endParaRPr>
              </a:p>
            </p:txBody>
          </p:sp>
        </mc:Choice>
        <mc:Fallback xmlns="">
          <p:sp>
            <p:nvSpPr>
              <p:cNvPr id="89" name="Rectangle 88">
                <a:extLst>
                  <a:ext uri="{FF2B5EF4-FFF2-40B4-BE49-F238E27FC236}">
                    <a16:creationId xmlns:a16="http://schemas.microsoft.com/office/drawing/2014/main" id="{FA5D519D-274A-4658-AC28-0D0D17EAEE40}"/>
                  </a:ext>
                </a:extLst>
              </p:cNvPr>
              <p:cNvSpPr>
                <a:spLocks noRot="1" noChangeAspect="1" noMove="1" noResize="1" noEditPoints="1" noAdjustHandles="1" noChangeArrowheads="1" noChangeShapeType="1" noTextEdit="1"/>
              </p:cNvSpPr>
              <p:nvPr/>
            </p:nvSpPr>
            <p:spPr>
              <a:xfrm>
                <a:off x="2545233" y="6042754"/>
                <a:ext cx="1002835" cy="507831"/>
              </a:xfrm>
              <a:prstGeom prst="rect">
                <a:avLst/>
              </a:prstGeom>
              <a:blipFill>
                <a:blip r:embed="rId11"/>
                <a:stretch>
                  <a:fillRect b="-47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0" name="Rectangle 89">
                <a:extLst>
                  <a:ext uri="{FF2B5EF4-FFF2-40B4-BE49-F238E27FC236}">
                    <a16:creationId xmlns:a16="http://schemas.microsoft.com/office/drawing/2014/main" id="{80860BD6-6672-4B23-B5E6-1BD149B6509D}"/>
                  </a:ext>
                </a:extLst>
              </p:cNvPr>
              <p:cNvSpPr/>
              <p:nvPr/>
            </p:nvSpPr>
            <p:spPr>
              <a:xfrm>
                <a:off x="1741197" y="6912833"/>
                <a:ext cx="1699735" cy="266227"/>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Area triangle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1</m:t>
                        </m:r>
                      </m:num>
                      <m:den>
                        <m:r>
                          <a:rPr lang="en-GB" sz="800" b="0" i="1" smtClean="0">
                            <a:latin typeface="Cambria Math" panose="02040503050406030204" pitchFamily="18" charset="0"/>
                            <a:ea typeface="A little sunshine" panose="02000603000000000000" pitchFamily="2" charset="0"/>
                          </a:rPr>
                          <m:t>2</m:t>
                        </m:r>
                      </m:den>
                    </m:f>
                  </m:oMath>
                </a14:m>
                <a:r>
                  <a:rPr lang="en-GB" sz="800" dirty="0">
                    <a:latin typeface="A little sunshine" panose="02000603000000000000" pitchFamily="2" charset="0"/>
                    <a:ea typeface="A little sunshine" panose="02000603000000000000" pitchFamily="2" charset="0"/>
                  </a:rPr>
                  <a:t> x base x perpendicular height</a:t>
                </a:r>
              </a:p>
            </p:txBody>
          </p:sp>
        </mc:Choice>
        <mc:Fallback xmlns="">
          <p:sp>
            <p:nvSpPr>
              <p:cNvPr id="90" name="Rectangle 89">
                <a:extLst>
                  <a:ext uri="{FF2B5EF4-FFF2-40B4-BE49-F238E27FC236}">
                    <a16:creationId xmlns:a16="http://schemas.microsoft.com/office/drawing/2014/main" id="{80860BD6-6672-4B23-B5E6-1BD149B6509D}"/>
                  </a:ext>
                </a:extLst>
              </p:cNvPr>
              <p:cNvSpPr>
                <a:spLocks noRot="1" noChangeAspect="1" noMove="1" noResize="1" noEditPoints="1" noAdjustHandles="1" noChangeArrowheads="1" noChangeShapeType="1" noTextEdit="1"/>
              </p:cNvSpPr>
              <p:nvPr/>
            </p:nvSpPr>
            <p:spPr>
              <a:xfrm>
                <a:off x="1741197" y="6912833"/>
                <a:ext cx="1699735" cy="266227"/>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3" name="Rectangle 92">
                <a:extLst>
                  <a:ext uri="{FF2B5EF4-FFF2-40B4-BE49-F238E27FC236}">
                    <a16:creationId xmlns:a16="http://schemas.microsoft.com/office/drawing/2014/main" id="{53109374-3DDB-4F54-9C90-09ECE09CA0F1}"/>
                  </a:ext>
                </a:extLst>
              </p:cNvPr>
              <p:cNvSpPr/>
              <p:nvPr/>
            </p:nvSpPr>
            <p:spPr>
              <a:xfrm>
                <a:off x="2218826" y="6517363"/>
                <a:ext cx="1493025" cy="287899"/>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Area = </a:t>
                </a:r>
                <a14:m>
                  <m:oMath xmlns:m="http://schemas.openxmlformats.org/officeDocument/2006/math">
                    <m:f>
                      <m:fPr>
                        <m:ctrlPr>
                          <a:rPr lang="en-GB" sz="900" i="1">
                            <a:latin typeface="Cambria Math" panose="02040503050406030204" pitchFamily="18" charset="0"/>
                            <a:ea typeface="A little sunshine" panose="02000603000000000000" pitchFamily="2" charset="0"/>
                          </a:rPr>
                        </m:ctrlPr>
                      </m:fPr>
                      <m:num>
                        <m:r>
                          <a:rPr lang="en-GB" sz="900" i="1">
                            <a:latin typeface="Cambria Math" panose="02040503050406030204" pitchFamily="18" charset="0"/>
                            <a:ea typeface="A little sunshine" panose="02000603000000000000" pitchFamily="2" charset="0"/>
                          </a:rPr>
                          <m:t>1</m:t>
                        </m:r>
                      </m:num>
                      <m:den>
                        <m:r>
                          <a:rPr lang="en-GB" sz="900" i="1">
                            <a:latin typeface="Cambria Math" panose="02040503050406030204" pitchFamily="18" charset="0"/>
                            <a:ea typeface="A little sunshine" panose="02000603000000000000" pitchFamily="2" charset="0"/>
                          </a:rPr>
                          <m:t>2</m:t>
                        </m:r>
                      </m:den>
                    </m:f>
                  </m:oMath>
                </a14:m>
                <a:r>
                  <a:rPr lang="en-GB" sz="900" dirty="0">
                    <a:latin typeface="A little sunshine" panose="02000603000000000000" pitchFamily="2" charset="0"/>
                    <a:ea typeface="A little sunshine" panose="02000603000000000000" pitchFamily="2" charset="0"/>
                  </a:rPr>
                  <a:t> x 10 x 4 = </a:t>
                </a:r>
                <a:r>
                  <a:rPr lang="en-GB" sz="900" b="1" u="sng" dirty="0">
                    <a:latin typeface="A little sunshine" panose="02000603000000000000" pitchFamily="2" charset="0"/>
                    <a:ea typeface="A little sunshine" panose="02000603000000000000" pitchFamily="2" charset="0"/>
                  </a:rPr>
                  <a:t>20cm</a:t>
                </a:r>
                <a:r>
                  <a:rPr lang="en-GB" sz="900" b="1" u="sng" baseline="30000" dirty="0">
                    <a:latin typeface="A little sunshine" panose="02000603000000000000" pitchFamily="2" charset="0"/>
                    <a:ea typeface="A little sunshine" panose="02000603000000000000" pitchFamily="2" charset="0"/>
                  </a:rPr>
                  <a:t>2</a:t>
                </a:r>
              </a:p>
            </p:txBody>
          </p:sp>
        </mc:Choice>
        <mc:Fallback xmlns="">
          <p:sp>
            <p:nvSpPr>
              <p:cNvPr id="93" name="Rectangle 92">
                <a:extLst>
                  <a:ext uri="{FF2B5EF4-FFF2-40B4-BE49-F238E27FC236}">
                    <a16:creationId xmlns:a16="http://schemas.microsoft.com/office/drawing/2014/main" id="{53109374-3DDB-4F54-9C90-09ECE09CA0F1}"/>
                  </a:ext>
                </a:extLst>
              </p:cNvPr>
              <p:cNvSpPr>
                <a:spLocks noRot="1" noChangeAspect="1" noMove="1" noResize="1" noEditPoints="1" noAdjustHandles="1" noChangeArrowheads="1" noChangeShapeType="1" noTextEdit="1"/>
              </p:cNvSpPr>
              <p:nvPr/>
            </p:nvSpPr>
            <p:spPr>
              <a:xfrm>
                <a:off x="2218826" y="6517363"/>
                <a:ext cx="1493025" cy="287899"/>
              </a:xfrm>
              <a:prstGeom prst="rect">
                <a:avLst/>
              </a:prstGeom>
              <a:blipFill>
                <a:blip r:embed="rId13"/>
                <a:stretch>
                  <a:fillRect/>
                </a:stretch>
              </a:blipFill>
            </p:spPr>
            <p:txBody>
              <a:bodyPr/>
              <a:lstStyle/>
              <a:p>
                <a:r>
                  <a:rPr lang="en-GB">
                    <a:noFill/>
                  </a:rPr>
                  <a:t> </a:t>
                </a:r>
              </a:p>
            </p:txBody>
          </p:sp>
        </mc:Fallback>
      </mc:AlternateContent>
      <p:pic>
        <p:nvPicPr>
          <p:cNvPr id="94" name="Picture 93">
            <a:extLst>
              <a:ext uri="{FF2B5EF4-FFF2-40B4-BE49-F238E27FC236}">
                <a16:creationId xmlns:a16="http://schemas.microsoft.com/office/drawing/2014/main" id="{A9C9CC48-54C1-4D19-B53D-6DA0254C254B}"/>
              </a:ext>
            </a:extLst>
          </p:cNvPr>
          <p:cNvPicPr>
            <a:picLocks noChangeAspect="1"/>
          </p:cNvPicPr>
          <p:nvPr/>
        </p:nvPicPr>
        <p:blipFill>
          <a:blip r:embed="rId14"/>
          <a:stretch>
            <a:fillRect/>
          </a:stretch>
        </p:blipFill>
        <p:spPr>
          <a:xfrm>
            <a:off x="3761881" y="5296814"/>
            <a:ext cx="908772" cy="653294"/>
          </a:xfrm>
          <a:prstGeom prst="rect">
            <a:avLst/>
          </a:prstGeom>
        </p:spPr>
      </p:pic>
      <p:sp>
        <p:nvSpPr>
          <p:cNvPr id="95" name="Rectangle 94">
            <a:extLst>
              <a:ext uri="{FF2B5EF4-FFF2-40B4-BE49-F238E27FC236}">
                <a16:creationId xmlns:a16="http://schemas.microsoft.com/office/drawing/2014/main" id="{144DB6E2-D9E2-48A1-B36B-770F584397DF}"/>
              </a:ext>
            </a:extLst>
          </p:cNvPr>
          <p:cNvSpPr/>
          <p:nvPr/>
        </p:nvSpPr>
        <p:spPr>
          <a:xfrm>
            <a:off x="4709711" y="5459777"/>
            <a:ext cx="1975573" cy="246221"/>
          </a:xfrm>
          <a:prstGeom prst="rect">
            <a:avLst/>
          </a:prstGeom>
        </p:spPr>
        <p:txBody>
          <a:bodyPr wrap="square">
            <a:spAutoFit/>
          </a:bodyPr>
          <a:lstStyle/>
          <a:p>
            <a:r>
              <a:rPr lang="en-GB" sz="1000" dirty="0">
                <a:latin typeface="A little sunshine" panose="02000603000000000000" pitchFamily="2" charset="0"/>
                <a:ea typeface="A little sunshine" panose="02000603000000000000" pitchFamily="2" charset="0"/>
              </a:rPr>
              <a:t>Parallelogram = </a:t>
            </a:r>
            <a:r>
              <a:rPr lang="en-GB" sz="1000" b="1" dirty="0">
                <a:latin typeface="A little sunshine" panose="02000603000000000000" pitchFamily="2" charset="0"/>
                <a:ea typeface="A little sunshine" panose="02000603000000000000" pitchFamily="2" charset="0"/>
              </a:rPr>
              <a:t>Base x Perpendicular height</a:t>
            </a:r>
          </a:p>
        </p:txBody>
      </p:sp>
      <p:sp>
        <p:nvSpPr>
          <p:cNvPr id="97" name="Rectangle 96">
            <a:extLst>
              <a:ext uri="{FF2B5EF4-FFF2-40B4-BE49-F238E27FC236}">
                <a16:creationId xmlns:a16="http://schemas.microsoft.com/office/drawing/2014/main" id="{D71519FD-4230-4FC9-9C6E-93FBD3FFBCC9}"/>
              </a:ext>
            </a:extLst>
          </p:cNvPr>
          <p:cNvSpPr/>
          <p:nvPr/>
        </p:nvSpPr>
        <p:spPr>
          <a:xfrm>
            <a:off x="3708345" y="6240455"/>
            <a:ext cx="1267076" cy="246221"/>
          </a:xfrm>
          <a:prstGeom prst="rect">
            <a:avLst/>
          </a:prstGeom>
        </p:spPr>
        <p:txBody>
          <a:bodyPr wrap="square">
            <a:spAutoFit/>
          </a:bodyPr>
          <a:lstStyle/>
          <a:p>
            <a:r>
              <a:rPr lang="en-GB" sz="1000" b="1" u="sng" dirty="0">
                <a:latin typeface="A little sunshine" panose="02000603000000000000" pitchFamily="2" charset="0"/>
                <a:ea typeface="A little sunshine" panose="02000603000000000000" pitchFamily="2" charset="0"/>
              </a:rPr>
              <a:t>Properties of parallelograms</a:t>
            </a:r>
          </a:p>
        </p:txBody>
      </p:sp>
      <mc:AlternateContent xmlns:mc="http://schemas.openxmlformats.org/markup-compatibility/2006" xmlns:a14="http://schemas.microsoft.com/office/drawing/2010/main">
        <mc:Choice Requires="a14">
          <p:sp>
            <p:nvSpPr>
              <p:cNvPr id="98" name="Rectangle 97">
                <a:extLst>
                  <a:ext uri="{FF2B5EF4-FFF2-40B4-BE49-F238E27FC236}">
                    <a16:creationId xmlns:a16="http://schemas.microsoft.com/office/drawing/2014/main" id="{912D4C5D-680F-467B-8526-D8E060C53D94}"/>
                  </a:ext>
                </a:extLst>
              </p:cNvPr>
              <p:cNvSpPr/>
              <p:nvPr/>
            </p:nvSpPr>
            <p:spPr>
              <a:xfrm>
                <a:off x="3676981" y="6412688"/>
                <a:ext cx="1610889" cy="861774"/>
              </a:xfrm>
              <a:prstGeom prst="rect">
                <a:avLst/>
              </a:prstGeom>
            </p:spPr>
            <p:txBody>
              <a:bodyPr wrap="square">
                <a:spAutoFit/>
              </a:bodyPr>
              <a:lstStyle/>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Two sets of parallel lines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Four sides (quadrilateral)</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Interior angles = 360</a:t>
                </a:r>
                <a14:m>
                  <m:oMath xmlns:m="http://schemas.openxmlformats.org/officeDocument/2006/math">
                    <m:r>
                      <a:rPr lang="en-GB" sz="1000" i="1" smtClean="0">
                        <a:latin typeface="Cambria Math" panose="02040503050406030204" pitchFamily="18" charset="0"/>
                        <a:ea typeface="Cambria Math" panose="02040503050406030204" pitchFamily="18" charset="0"/>
                      </a:rPr>
                      <m:t>°</m:t>
                    </m:r>
                  </m:oMath>
                </a14:m>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Opposite angles are equal</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2D shape </a:t>
                </a:r>
              </a:p>
            </p:txBody>
          </p:sp>
        </mc:Choice>
        <mc:Fallback xmlns="">
          <p:sp>
            <p:nvSpPr>
              <p:cNvPr id="98" name="Rectangle 97">
                <a:extLst>
                  <a:ext uri="{FF2B5EF4-FFF2-40B4-BE49-F238E27FC236}">
                    <a16:creationId xmlns:a16="http://schemas.microsoft.com/office/drawing/2014/main" id="{912D4C5D-680F-467B-8526-D8E060C53D94}"/>
                  </a:ext>
                </a:extLst>
              </p:cNvPr>
              <p:cNvSpPr>
                <a:spLocks noRot="1" noChangeAspect="1" noMove="1" noResize="1" noEditPoints="1" noAdjustHandles="1" noChangeArrowheads="1" noChangeShapeType="1" noTextEdit="1"/>
              </p:cNvSpPr>
              <p:nvPr/>
            </p:nvSpPr>
            <p:spPr>
              <a:xfrm>
                <a:off x="3676981" y="6412688"/>
                <a:ext cx="1610889" cy="861774"/>
              </a:xfrm>
              <a:prstGeom prst="rect">
                <a:avLst/>
              </a:prstGeom>
              <a:blipFill>
                <a:blip r:embed="rId15"/>
                <a:stretch>
                  <a:fillRect b="-2837"/>
                </a:stretch>
              </a:blipFill>
            </p:spPr>
            <p:txBody>
              <a:bodyPr/>
              <a:lstStyle/>
              <a:p>
                <a:r>
                  <a:rPr lang="en-GB">
                    <a:noFill/>
                  </a:rPr>
                  <a:t> </a:t>
                </a:r>
              </a:p>
            </p:txBody>
          </p:sp>
        </mc:Fallback>
      </mc:AlternateContent>
      <p:pic>
        <p:nvPicPr>
          <p:cNvPr id="2" name="Picture 1">
            <a:extLst>
              <a:ext uri="{FF2B5EF4-FFF2-40B4-BE49-F238E27FC236}">
                <a16:creationId xmlns:a16="http://schemas.microsoft.com/office/drawing/2014/main" id="{AF890EC0-27E4-4EC3-98F3-F2BC94ABFF8C}"/>
              </a:ext>
            </a:extLst>
          </p:cNvPr>
          <p:cNvPicPr>
            <a:picLocks noChangeAspect="1"/>
          </p:cNvPicPr>
          <p:nvPr/>
        </p:nvPicPr>
        <p:blipFill>
          <a:blip r:embed="rId16"/>
          <a:stretch>
            <a:fillRect/>
          </a:stretch>
        </p:blipFill>
        <p:spPr>
          <a:xfrm>
            <a:off x="5610487" y="5881172"/>
            <a:ext cx="707005" cy="803158"/>
          </a:xfrm>
          <a:prstGeom prst="rect">
            <a:avLst/>
          </a:prstGeom>
        </p:spPr>
      </p:pic>
      <p:sp>
        <p:nvSpPr>
          <p:cNvPr id="86" name="Rectangle 85">
            <a:extLst>
              <a:ext uri="{FF2B5EF4-FFF2-40B4-BE49-F238E27FC236}">
                <a16:creationId xmlns:a16="http://schemas.microsoft.com/office/drawing/2014/main" id="{BCDF4A36-432D-42F3-B318-AD857E893E87}"/>
              </a:ext>
            </a:extLst>
          </p:cNvPr>
          <p:cNvSpPr/>
          <p:nvPr/>
        </p:nvSpPr>
        <p:spPr>
          <a:xfrm>
            <a:off x="5183064" y="6704309"/>
            <a:ext cx="1493025" cy="246221"/>
          </a:xfrm>
          <a:prstGeom prst="rect">
            <a:avLst/>
          </a:prstGeom>
        </p:spPr>
        <p:txBody>
          <a:bodyPr wrap="square">
            <a:spAutoFit/>
          </a:bodyPr>
          <a:lstStyle/>
          <a:p>
            <a:pPr algn="ctr"/>
            <a:r>
              <a:rPr lang="en-GB" sz="1000" dirty="0">
                <a:latin typeface="A little sunshine" panose="02000603000000000000" pitchFamily="2" charset="0"/>
                <a:ea typeface="A little sunshine" panose="02000603000000000000" pitchFamily="2" charset="0"/>
              </a:rPr>
              <a:t>Area = 4 x 8  = </a:t>
            </a:r>
            <a:r>
              <a:rPr lang="en-GB" sz="1000" b="1" u="sng" dirty="0">
                <a:latin typeface="A little sunshine" panose="02000603000000000000" pitchFamily="2" charset="0"/>
                <a:ea typeface="A little sunshine" panose="02000603000000000000" pitchFamily="2" charset="0"/>
              </a:rPr>
              <a:t>32cm</a:t>
            </a:r>
            <a:r>
              <a:rPr lang="en-GB" sz="1000" b="1" u="sng" baseline="30000" dirty="0">
                <a:latin typeface="A little sunshine" panose="02000603000000000000" pitchFamily="2" charset="0"/>
                <a:ea typeface="A little sunshine" panose="02000603000000000000" pitchFamily="2" charset="0"/>
              </a:rPr>
              <a:t>2</a:t>
            </a:r>
          </a:p>
        </p:txBody>
      </p:sp>
      <p:pic>
        <p:nvPicPr>
          <p:cNvPr id="3" name="Picture 2">
            <a:extLst>
              <a:ext uri="{FF2B5EF4-FFF2-40B4-BE49-F238E27FC236}">
                <a16:creationId xmlns:a16="http://schemas.microsoft.com/office/drawing/2014/main" id="{3E0DB4D9-4E3A-4CC6-A922-E22DADDDD8EE}"/>
              </a:ext>
            </a:extLst>
          </p:cNvPr>
          <p:cNvPicPr>
            <a:picLocks noChangeAspect="1"/>
          </p:cNvPicPr>
          <p:nvPr/>
        </p:nvPicPr>
        <p:blipFill>
          <a:blip r:embed="rId17"/>
          <a:stretch>
            <a:fillRect/>
          </a:stretch>
        </p:blipFill>
        <p:spPr>
          <a:xfrm>
            <a:off x="181911" y="7774984"/>
            <a:ext cx="536458" cy="585227"/>
          </a:xfrm>
          <a:prstGeom prst="rect">
            <a:avLst/>
          </a:prstGeom>
        </p:spPr>
      </p:pic>
      <p:cxnSp>
        <p:nvCxnSpPr>
          <p:cNvPr id="91" name="Straight Arrow Connector 90">
            <a:extLst>
              <a:ext uri="{FF2B5EF4-FFF2-40B4-BE49-F238E27FC236}">
                <a16:creationId xmlns:a16="http://schemas.microsoft.com/office/drawing/2014/main" id="{3493E2F0-6DD4-4C13-99AA-B63187E0C401}"/>
              </a:ext>
            </a:extLst>
          </p:cNvPr>
          <p:cNvCxnSpPr>
            <a:cxnSpLocks/>
          </p:cNvCxnSpPr>
          <p:nvPr/>
        </p:nvCxnSpPr>
        <p:spPr>
          <a:xfrm flipH="1">
            <a:off x="647294" y="7938534"/>
            <a:ext cx="329189" cy="1964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9" name="Rectangle 98">
            <a:extLst>
              <a:ext uri="{FF2B5EF4-FFF2-40B4-BE49-F238E27FC236}">
                <a16:creationId xmlns:a16="http://schemas.microsoft.com/office/drawing/2014/main" id="{E9FEAAB6-489E-4D25-A2B6-77B905C7D05E}"/>
              </a:ext>
            </a:extLst>
          </p:cNvPr>
          <p:cNvSpPr/>
          <p:nvPr/>
        </p:nvSpPr>
        <p:spPr>
          <a:xfrm>
            <a:off x="869219" y="7743764"/>
            <a:ext cx="1671090"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Each cube has a given volume. E.g. 1cm</a:t>
            </a:r>
            <a:r>
              <a:rPr lang="en-GB" sz="900" baseline="30000" dirty="0">
                <a:latin typeface="A little sunshine" panose="02000603000000000000" pitchFamily="2" charset="0"/>
                <a:ea typeface="A little sunshine" panose="02000603000000000000" pitchFamily="2" charset="0"/>
              </a:rPr>
              <a:t>3</a:t>
            </a:r>
            <a:r>
              <a:rPr lang="en-GB" sz="900" dirty="0">
                <a:latin typeface="A little sunshine" panose="02000603000000000000" pitchFamily="2" charset="0"/>
                <a:ea typeface="A little sunshine" panose="02000603000000000000" pitchFamily="2" charset="0"/>
              </a:rPr>
              <a:t> </a:t>
            </a:r>
          </a:p>
        </p:txBody>
      </p:sp>
      <p:sp>
        <p:nvSpPr>
          <p:cNvPr id="100" name="Right Brace 99">
            <a:extLst>
              <a:ext uri="{FF2B5EF4-FFF2-40B4-BE49-F238E27FC236}">
                <a16:creationId xmlns:a16="http://schemas.microsoft.com/office/drawing/2014/main" id="{F471A36A-17AE-452D-B4D8-861DAE30AB0B}"/>
              </a:ext>
            </a:extLst>
          </p:cNvPr>
          <p:cNvSpPr/>
          <p:nvPr/>
        </p:nvSpPr>
        <p:spPr>
          <a:xfrm rot="5400000">
            <a:off x="409788" y="8117850"/>
            <a:ext cx="68125" cy="50179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01" name="Rectangle 100">
            <a:extLst>
              <a:ext uri="{FF2B5EF4-FFF2-40B4-BE49-F238E27FC236}">
                <a16:creationId xmlns:a16="http://schemas.microsoft.com/office/drawing/2014/main" id="{F2E8F0D8-1F04-4046-A14C-C1B1C2170CC4}"/>
              </a:ext>
            </a:extLst>
          </p:cNvPr>
          <p:cNvSpPr/>
          <p:nvPr/>
        </p:nvSpPr>
        <p:spPr>
          <a:xfrm>
            <a:off x="17318" y="8402779"/>
            <a:ext cx="1010935" cy="461665"/>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This shape is made up of 3 cubes.</a:t>
            </a:r>
          </a:p>
          <a:p>
            <a:pPr algn="ctr"/>
            <a:r>
              <a:rPr lang="en-GB" sz="800" dirty="0">
                <a:latin typeface="A little sunshine" panose="02000603000000000000" pitchFamily="2" charset="0"/>
                <a:ea typeface="A little sunshine" panose="02000603000000000000" pitchFamily="2" charset="0"/>
              </a:rPr>
              <a:t>So the volume is 3cm</a:t>
            </a:r>
            <a:r>
              <a:rPr lang="en-GB" sz="800" baseline="30000" dirty="0">
                <a:latin typeface="A little sunshine" panose="02000603000000000000" pitchFamily="2" charset="0"/>
                <a:ea typeface="A little sunshine" panose="02000603000000000000" pitchFamily="2" charset="0"/>
              </a:rPr>
              <a:t>3</a:t>
            </a:r>
          </a:p>
        </p:txBody>
      </p:sp>
      <p:pic>
        <p:nvPicPr>
          <p:cNvPr id="21" name="Picture 20">
            <a:extLst>
              <a:ext uri="{FF2B5EF4-FFF2-40B4-BE49-F238E27FC236}">
                <a16:creationId xmlns:a16="http://schemas.microsoft.com/office/drawing/2014/main" id="{D78E0C61-BF4C-4EEA-90A1-A2C7D44ADB95}"/>
              </a:ext>
            </a:extLst>
          </p:cNvPr>
          <p:cNvPicPr>
            <a:picLocks noChangeAspect="1"/>
          </p:cNvPicPr>
          <p:nvPr/>
        </p:nvPicPr>
        <p:blipFill>
          <a:blip r:embed="rId18"/>
          <a:stretch>
            <a:fillRect/>
          </a:stretch>
        </p:blipFill>
        <p:spPr>
          <a:xfrm>
            <a:off x="2308420" y="8066370"/>
            <a:ext cx="779963" cy="784272"/>
          </a:xfrm>
          <a:prstGeom prst="rect">
            <a:avLst/>
          </a:prstGeom>
        </p:spPr>
      </p:pic>
      <p:cxnSp>
        <p:nvCxnSpPr>
          <p:cNvPr id="102" name="Straight Arrow Connector 101">
            <a:extLst>
              <a:ext uri="{FF2B5EF4-FFF2-40B4-BE49-F238E27FC236}">
                <a16:creationId xmlns:a16="http://schemas.microsoft.com/office/drawing/2014/main" id="{D0AD75E0-4BBC-4F5E-96B4-A76B9E29F71C}"/>
              </a:ext>
            </a:extLst>
          </p:cNvPr>
          <p:cNvCxnSpPr>
            <a:cxnSpLocks/>
          </p:cNvCxnSpPr>
          <p:nvPr/>
        </p:nvCxnSpPr>
        <p:spPr>
          <a:xfrm>
            <a:off x="2218827" y="7968150"/>
            <a:ext cx="268883" cy="2919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3" name="Right Brace 102">
            <a:extLst>
              <a:ext uri="{FF2B5EF4-FFF2-40B4-BE49-F238E27FC236}">
                <a16:creationId xmlns:a16="http://schemas.microsoft.com/office/drawing/2014/main" id="{3DB7EF28-CFA9-4EB4-A23F-0BF35D364491}"/>
              </a:ext>
            </a:extLst>
          </p:cNvPr>
          <p:cNvSpPr/>
          <p:nvPr/>
        </p:nvSpPr>
        <p:spPr>
          <a:xfrm rot="5400000">
            <a:off x="2685252" y="8482361"/>
            <a:ext cx="70996" cy="85592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04" name="Rectangle 103">
            <a:extLst>
              <a:ext uri="{FF2B5EF4-FFF2-40B4-BE49-F238E27FC236}">
                <a16:creationId xmlns:a16="http://schemas.microsoft.com/office/drawing/2014/main" id="{9FA74085-68F4-43D1-979A-388FC47662D3}"/>
              </a:ext>
            </a:extLst>
          </p:cNvPr>
          <p:cNvSpPr/>
          <p:nvPr/>
        </p:nvSpPr>
        <p:spPr>
          <a:xfrm>
            <a:off x="2036376" y="8976256"/>
            <a:ext cx="1324049" cy="338554"/>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Don’t forget about cubes you can’t see. This is a 3D shape. </a:t>
            </a:r>
          </a:p>
        </p:txBody>
      </p:sp>
      <p:sp>
        <p:nvSpPr>
          <p:cNvPr id="105" name="Rectangle 104">
            <a:extLst>
              <a:ext uri="{FF2B5EF4-FFF2-40B4-BE49-F238E27FC236}">
                <a16:creationId xmlns:a16="http://schemas.microsoft.com/office/drawing/2014/main" id="{430D3E8A-7D27-4856-AA1D-5E74CFAE4892}"/>
              </a:ext>
            </a:extLst>
          </p:cNvPr>
          <p:cNvSpPr/>
          <p:nvPr/>
        </p:nvSpPr>
        <p:spPr>
          <a:xfrm>
            <a:off x="2022291" y="9335694"/>
            <a:ext cx="1324049" cy="215444"/>
          </a:xfrm>
          <a:prstGeom prst="rect">
            <a:avLst/>
          </a:prstGeom>
        </p:spPr>
        <p:txBody>
          <a:bodyPr wrap="square">
            <a:spAutoFit/>
          </a:bodyPr>
          <a:lstStyle/>
          <a:p>
            <a:pPr algn="ctr"/>
            <a:r>
              <a:rPr lang="en-GB" sz="800" dirty="0">
                <a:latin typeface="A little sunshine" panose="02000603000000000000" pitchFamily="2" charset="0"/>
                <a:ea typeface="A little sunshine" panose="02000603000000000000" pitchFamily="2" charset="0"/>
              </a:rPr>
              <a:t>The volume of this shape is 9cm</a:t>
            </a:r>
            <a:r>
              <a:rPr lang="en-GB" sz="800" baseline="30000" dirty="0">
                <a:latin typeface="A little sunshine" panose="02000603000000000000" pitchFamily="2" charset="0"/>
                <a:ea typeface="A little sunshine" panose="02000603000000000000" pitchFamily="2" charset="0"/>
              </a:rPr>
              <a:t>3</a:t>
            </a:r>
          </a:p>
        </p:txBody>
      </p:sp>
      <p:sp>
        <p:nvSpPr>
          <p:cNvPr id="106" name="Rectangle 105">
            <a:extLst>
              <a:ext uri="{FF2B5EF4-FFF2-40B4-BE49-F238E27FC236}">
                <a16:creationId xmlns:a16="http://schemas.microsoft.com/office/drawing/2014/main" id="{E3377AB9-04EA-41FE-A261-C6C8C71AD3F7}"/>
              </a:ext>
            </a:extLst>
          </p:cNvPr>
          <p:cNvSpPr/>
          <p:nvPr/>
        </p:nvSpPr>
        <p:spPr>
          <a:xfrm>
            <a:off x="1132815" y="8186056"/>
            <a:ext cx="877879" cy="584775"/>
          </a:xfrm>
          <a:prstGeom prst="rect">
            <a:avLst/>
          </a:prstGeom>
          <a:ln>
            <a:solidFill>
              <a:schemeClr val="tx1">
                <a:lumMod val="95000"/>
                <a:lumOff val="5000"/>
              </a:schemeClr>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Always check the units of measurement.</a:t>
            </a:r>
          </a:p>
          <a:p>
            <a:pPr algn="ctr"/>
            <a:r>
              <a:rPr lang="en-GB" sz="800" dirty="0">
                <a:latin typeface="A little sunshine" panose="02000603000000000000" pitchFamily="2" charset="0"/>
                <a:ea typeface="A little sunshine" panose="02000603000000000000" pitchFamily="2" charset="0"/>
              </a:rPr>
              <a:t>Volume can be mm</a:t>
            </a:r>
            <a:r>
              <a:rPr lang="en-GB" sz="800" baseline="30000" dirty="0">
                <a:latin typeface="A little sunshine" panose="02000603000000000000" pitchFamily="2" charset="0"/>
                <a:ea typeface="A little sunshine" panose="02000603000000000000" pitchFamily="2" charset="0"/>
              </a:rPr>
              <a:t>3</a:t>
            </a:r>
            <a:r>
              <a:rPr lang="en-GB" sz="800" dirty="0">
                <a:latin typeface="A little sunshine" panose="02000603000000000000" pitchFamily="2" charset="0"/>
                <a:ea typeface="A little sunshine" panose="02000603000000000000" pitchFamily="2" charset="0"/>
              </a:rPr>
              <a:t>, cm</a:t>
            </a:r>
            <a:r>
              <a:rPr lang="en-GB" sz="800" baseline="30000" dirty="0">
                <a:latin typeface="A little sunshine" panose="02000603000000000000" pitchFamily="2" charset="0"/>
                <a:ea typeface="A little sunshine" panose="02000603000000000000" pitchFamily="2" charset="0"/>
              </a:rPr>
              <a:t>3</a:t>
            </a:r>
            <a:r>
              <a:rPr lang="en-GB" sz="800" dirty="0">
                <a:latin typeface="A little sunshine" panose="02000603000000000000" pitchFamily="2" charset="0"/>
                <a:ea typeface="A little sunshine" panose="02000603000000000000" pitchFamily="2" charset="0"/>
              </a:rPr>
              <a:t>, m</a:t>
            </a:r>
            <a:r>
              <a:rPr lang="en-GB" sz="800" baseline="30000" dirty="0">
                <a:latin typeface="A little sunshine" panose="02000603000000000000" pitchFamily="2" charset="0"/>
                <a:ea typeface="A little sunshine" panose="02000603000000000000" pitchFamily="2" charset="0"/>
              </a:rPr>
              <a:t>3</a:t>
            </a:r>
            <a:r>
              <a:rPr lang="en-GB" sz="800" dirty="0">
                <a:latin typeface="A little sunshine" panose="02000603000000000000" pitchFamily="2" charset="0"/>
                <a:ea typeface="A little sunshine" panose="02000603000000000000" pitchFamily="2" charset="0"/>
              </a:rPr>
              <a:t>, km</a:t>
            </a:r>
            <a:r>
              <a:rPr lang="en-GB" sz="800" baseline="30000" dirty="0">
                <a:latin typeface="A little sunshine" panose="02000603000000000000" pitchFamily="2" charset="0"/>
                <a:ea typeface="A little sunshine" panose="02000603000000000000" pitchFamily="2" charset="0"/>
              </a:rPr>
              <a:t>3</a:t>
            </a:r>
          </a:p>
        </p:txBody>
      </p:sp>
      <p:pic>
        <p:nvPicPr>
          <p:cNvPr id="33" name="Picture 32">
            <a:extLst>
              <a:ext uri="{FF2B5EF4-FFF2-40B4-BE49-F238E27FC236}">
                <a16:creationId xmlns:a16="http://schemas.microsoft.com/office/drawing/2014/main" id="{0326B567-EE10-4E89-A221-416BCC223D28}"/>
              </a:ext>
            </a:extLst>
          </p:cNvPr>
          <p:cNvPicPr>
            <a:picLocks noChangeAspect="1"/>
          </p:cNvPicPr>
          <p:nvPr/>
        </p:nvPicPr>
        <p:blipFill>
          <a:blip r:embed="rId19"/>
          <a:stretch>
            <a:fillRect/>
          </a:stretch>
        </p:blipFill>
        <p:spPr>
          <a:xfrm>
            <a:off x="282237" y="9213199"/>
            <a:ext cx="323226" cy="282588"/>
          </a:xfrm>
          <a:prstGeom prst="rect">
            <a:avLst/>
          </a:prstGeom>
        </p:spPr>
      </p:pic>
      <p:sp>
        <p:nvSpPr>
          <p:cNvPr id="35" name="TextBox 34">
            <a:extLst>
              <a:ext uri="{FF2B5EF4-FFF2-40B4-BE49-F238E27FC236}">
                <a16:creationId xmlns:a16="http://schemas.microsoft.com/office/drawing/2014/main" id="{4698B471-1E1B-4946-9BF2-6022D2C271AA}"/>
              </a:ext>
            </a:extLst>
          </p:cNvPr>
          <p:cNvSpPr txBox="1"/>
          <p:nvPr/>
        </p:nvSpPr>
        <p:spPr>
          <a:xfrm>
            <a:off x="587725" y="9110172"/>
            <a:ext cx="1093438" cy="584775"/>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Use multilink cubes to notice that volume can be any shape – it is the number of cubes that make up the value</a:t>
            </a:r>
          </a:p>
        </p:txBody>
      </p:sp>
      <p:sp>
        <p:nvSpPr>
          <p:cNvPr id="36" name="Rectangle 35">
            <a:extLst>
              <a:ext uri="{FF2B5EF4-FFF2-40B4-BE49-F238E27FC236}">
                <a16:creationId xmlns:a16="http://schemas.microsoft.com/office/drawing/2014/main" id="{38715981-4BBF-4EF4-8B9F-C86DE4C21324}"/>
              </a:ext>
            </a:extLst>
          </p:cNvPr>
          <p:cNvSpPr/>
          <p:nvPr/>
        </p:nvSpPr>
        <p:spPr>
          <a:xfrm>
            <a:off x="192953" y="9063912"/>
            <a:ext cx="1497735" cy="677294"/>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106">
            <a:extLst>
              <a:ext uri="{FF2B5EF4-FFF2-40B4-BE49-F238E27FC236}">
                <a16:creationId xmlns:a16="http://schemas.microsoft.com/office/drawing/2014/main" id="{7C354B32-EC35-487F-9989-F70A0C953DDB}"/>
              </a:ext>
            </a:extLst>
          </p:cNvPr>
          <p:cNvSpPr/>
          <p:nvPr/>
        </p:nvSpPr>
        <p:spPr>
          <a:xfrm>
            <a:off x="3329487" y="9011045"/>
            <a:ext cx="1267076" cy="230832"/>
          </a:xfrm>
          <a:prstGeom prst="rect">
            <a:avLst/>
          </a:prstGeom>
        </p:spPr>
        <p:txBody>
          <a:bodyPr wrap="square">
            <a:spAutoFit/>
          </a:bodyPr>
          <a:lstStyle/>
          <a:p>
            <a:r>
              <a:rPr lang="en-GB" sz="900" b="1" u="sng" dirty="0">
                <a:latin typeface="A little sunshine" panose="02000603000000000000" pitchFamily="2" charset="0"/>
                <a:ea typeface="A little sunshine" panose="02000603000000000000" pitchFamily="2" charset="0"/>
              </a:rPr>
              <a:t>Properties of cuboids</a:t>
            </a:r>
          </a:p>
        </p:txBody>
      </p:sp>
      <p:sp>
        <p:nvSpPr>
          <p:cNvPr id="108" name="Rectangle 107">
            <a:extLst>
              <a:ext uri="{FF2B5EF4-FFF2-40B4-BE49-F238E27FC236}">
                <a16:creationId xmlns:a16="http://schemas.microsoft.com/office/drawing/2014/main" id="{E09BF457-55FE-4603-8E97-D90F74C98989}"/>
              </a:ext>
            </a:extLst>
          </p:cNvPr>
          <p:cNvSpPr/>
          <p:nvPr/>
        </p:nvSpPr>
        <p:spPr>
          <a:xfrm>
            <a:off x="3346340" y="9141452"/>
            <a:ext cx="858053" cy="584775"/>
          </a:xfrm>
          <a:prstGeom prst="rect">
            <a:avLst/>
          </a:prstGeom>
        </p:spPr>
        <p:txBody>
          <a:bodyPr wrap="square">
            <a:spAutoFit/>
          </a:bodyPr>
          <a:lstStyle/>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3D shape</a:t>
            </a:r>
          </a:p>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8</a:t>
            </a:r>
            <a:r>
              <a:rPr lang="en-GB" sz="800">
                <a:latin typeface="A little sunshine" panose="02000603000000000000" pitchFamily="2" charset="0"/>
                <a:ea typeface="A little sunshine" panose="02000603000000000000" pitchFamily="2" charset="0"/>
              </a:rPr>
              <a:t> </a:t>
            </a:r>
            <a:r>
              <a:rPr lang="en-GB" sz="800" dirty="0">
                <a:latin typeface="A little sunshine" panose="02000603000000000000" pitchFamily="2" charset="0"/>
                <a:ea typeface="A little sunshine" panose="02000603000000000000" pitchFamily="2" charset="0"/>
              </a:rPr>
              <a:t>vertices</a:t>
            </a:r>
          </a:p>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6 faces</a:t>
            </a:r>
          </a:p>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12 edges</a:t>
            </a:r>
          </a:p>
        </p:txBody>
      </p:sp>
      <p:grpSp>
        <p:nvGrpSpPr>
          <p:cNvPr id="118" name="Group 117">
            <a:extLst>
              <a:ext uri="{FF2B5EF4-FFF2-40B4-BE49-F238E27FC236}">
                <a16:creationId xmlns:a16="http://schemas.microsoft.com/office/drawing/2014/main" id="{76A7655A-67DF-4369-9BFA-17A7C3BEBAC6}"/>
              </a:ext>
            </a:extLst>
          </p:cNvPr>
          <p:cNvGrpSpPr/>
          <p:nvPr/>
        </p:nvGrpSpPr>
        <p:grpSpPr>
          <a:xfrm>
            <a:off x="3040156" y="7663175"/>
            <a:ext cx="1962024" cy="692196"/>
            <a:chOff x="3040156" y="7663175"/>
            <a:chExt cx="1962024" cy="692196"/>
          </a:xfrm>
        </p:grpSpPr>
        <p:grpSp>
          <p:nvGrpSpPr>
            <p:cNvPr id="117" name="Group 116">
              <a:extLst>
                <a:ext uri="{FF2B5EF4-FFF2-40B4-BE49-F238E27FC236}">
                  <a16:creationId xmlns:a16="http://schemas.microsoft.com/office/drawing/2014/main" id="{812C5EF9-B3B8-4B4C-B914-6370BB1B0040}"/>
                </a:ext>
              </a:extLst>
            </p:cNvPr>
            <p:cNvGrpSpPr/>
            <p:nvPr/>
          </p:nvGrpSpPr>
          <p:grpSpPr>
            <a:xfrm>
              <a:off x="3383084" y="7663175"/>
              <a:ext cx="1619096" cy="684044"/>
              <a:chOff x="3479174" y="7785070"/>
              <a:chExt cx="1619096" cy="684044"/>
            </a:xfrm>
          </p:grpSpPr>
          <p:pic>
            <p:nvPicPr>
              <p:cNvPr id="41" name="Picture 40">
                <a:extLst>
                  <a:ext uri="{FF2B5EF4-FFF2-40B4-BE49-F238E27FC236}">
                    <a16:creationId xmlns:a16="http://schemas.microsoft.com/office/drawing/2014/main" id="{3F6B17FB-84D8-4E05-A64B-A70F55518A77}"/>
                  </a:ext>
                </a:extLst>
              </p:cNvPr>
              <p:cNvPicPr>
                <a:picLocks noChangeAspect="1"/>
              </p:cNvPicPr>
              <p:nvPr/>
            </p:nvPicPr>
            <p:blipFill>
              <a:blip r:embed="rId20"/>
              <a:stretch>
                <a:fillRect/>
              </a:stretch>
            </p:blipFill>
            <p:spPr>
              <a:xfrm>
                <a:off x="3558523" y="7785070"/>
                <a:ext cx="838671" cy="564733"/>
              </a:xfrm>
              <a:prstGeom prst="rect">
                <a:avLst/>
              </a:prstGeom>
            </p:spPr>
          </p:pic>
          <p:cxnSp>
            <p:nvCxnSpPr>
              <p:cNvPr id="45" name="Straight Arrow Connector 44">
                <a:extLst>
                  <a:ext uri="{FF2B5EF4-FFF2-40B4-BE49-F238E27FC236}">
                    <a16:creationId xmlns:a16="http://schemas.microsoft.com/office/drawing/2014/main" id="{23A867F3-2345-4A65-9E07-BDE8A6657A7A}"/>
                  </a:ext>
                </a:extLst>
              </p:cNvPr>
              <p:cNvCxnSpPr>
                <a:cxnSpLocks/>
              </p:cNvCxnSpPr>
              <p:nvPr/>
            </p:nvCxnSpPr>
            <p:spPr>
              <a:xfrm>
                <a:off x="3479174" y="8142628"/>
                <a:ext cx="423291" cy="23490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9" name="Straight Arrow Connector 108">
                <a:extLst>
                  <a:ext uri="{FF2B5EF4-FFF2-40B4-BE49-F238E27FC236}">
                    <a16:creationId xmlns:a16="http://schemas.microsoft.com/office/drawing/2014/main" id="{C212CFC3-E2AB-44EE-ACC5-C21421EEF0B3}"/>
                  </a:ext>
                </a:extLst>
              </p:cNvPr>
              <p:cNvCxnSpPr>
                <a:cxnSpLocks/>
              </p:cNvCxnSpPr>
              <p:nvPr/>
            </p:nvCxnSpPr>
            <p:spPr>
              <a:xfrm flipH="1">
                <a:off x="3916572" y="8137801"/>
                <a:ext cx="537759" cy="28236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11" name="Straight Arrow Connector 110">
                <a:extLst>
                  <a:ext uri="{FF2B5EF4-FFF2-40B4-BE49-F238E27FC236}">
                    <a16:creationId xmlns:a16="http://schemas.microsoft.com/office/drawing/2014/main" id="{7AD1959F-440F-470C-A7A0-CD04B144259C}"/>
                  </a:ext>
                </a:extLst>
              </p:cNvPr>
              <p:cNvCxnSpPr>
                <a:cxnSpLocks/>
              </p:cNvCxnSpPr>
              <p:nvPr/>
            </p:nvCxnSpPr>
            <p:spPr>
              <a:xfrm>
                <a:off x="4397194" y="7828054"/>
                <a:ext cx="1" cy="23840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15" name="Rectangle 114">
                <a:extLst>
                  <a:ext uri="{FF2B5EF4-FFF2-40B4-BE49-F238E27FC236}">
                    <a16:creationId xmlns:a16="http://schemas.microsoft.com/office/drawing/2014/main" id="{C76F8B00-8EF4-4C1D-BCFF-1D8EFE9C0A9F}"/>
                  </a:ext>
                </a:extLst>
              </p:cNvPr>
              <p:cNvSpPr/>
              <p:nvPr/>
            </p:nvSpPr>
            <p:spPr>
              <a:xfrm rot="20096316">
                <a:off x="3747324" y="8238282"/>
                <a:ext cx="1002835"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7 cubes</a:t>
                </a:r>
              </a:p>
            </p:txBody>
          </p:sp>
          <p:sp>
            <p:nvSpPr>
              <p:cNvPr id="116" name="Rectangle 115">
                <a:extLst>
                  <a:ext uri="{FF2B5EF4-FFF2-40B4-BE49-F238E27FC236}">
                    <a16:creationId xmlns:a16="http://schemas.microsoft.com/office/drawing/2014/main" id="{40E59695-1AFD-4FAE-A954-A3B8B6A1DFA4}"/>
                  </a:ext>
                </a:extLst>
              </p:cNvPr>
              <p:cNvSpPr/>
              <p:nvPr/>
            </p:nvSpPr>
            <p:spPr>
              <a:xfrm>
                <a:off x="4095435" y="7805920"/>
                <a:ext cx="1002835"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2 cubes</a:t>
                </a:r>
              </a:p>
            </p:txBody>
          </p:sp>
        </p:grpSp>
        <p:sp>
          <p:nvSpPr>
            <p:cNvPr id="114" name="Rectangle 113">
              <a:extLst>
                <a:ext uri="{FF2B5EF4-FFF2-40B4-BE49-F238E27FC236}">
                  <a16:creationId xmlns:a16="http://schemas.microsoft.com/office/drawing/2014/main" id="{05D88B8C-C2B0-4510-8CCD-EFBE34852C7E}"/>
                </a:ext>
              </a:extLst>
            </p:cNvPr>
            <p:cNvSpPr/>
            <p:nvPr/>
          </p:nvSpPr>
          <p:spPr>
            <a:xfrm rot="1788665">
              <a:off x="3040156" y="8124539"/>
              <a:ext cx="1002835"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4 cubes</a:t>
              </a:r>
            </a:p>
          </p:txBody>
        </p:sp>
      </p:grpSp>
      <p:sp>
        <p:nvSpPr>
          <p:cNvPr id="119" name="Rectangle 118">
            <a:extLst>
              <a:ext uri="{FF2B5EF4-FFF2-40B4-BE49-F238E27FC236}">
                <a16:creationId xmlns:a16="http://schemas.microsoft.com/office/drawing/2014/main" id="{F522D54C-BCAE-45EA-9A79-40B02AF4DBE4}"/>
              </a:ext>
            </a:extLst>
          </p:cNvPr>
          <p:cNvSpPr/>
          <p:nvPr/>
        </p:nvSpPr>
        <p:spPr>
          <a:xfrm>
            <a:off x="4653606" y="7432550"/>
            <a:ext cx="1267076" cy="230832"/>
          </a:xfrm>
          <a:prstGeom prst="rect">
            <a:avLst/>
          </a:prstGeom>
        </p:spPr>
        <p:txBody>
          <a:bodyPr wrap="square">
            <a:spAutoFit/>
          </a:bodyPr>
          <a:lstStyle/>
          <a:p>
            <a:r>
              <a:rPr lang="en-GB" sz="900" b="1" u="sng" dirty="0">
                <a:latin typeface="A little sunshine" panose="02000603000000000000" pitchFamily="2" charset="0"/>
                <a:ea typeface="A little sunshine" panose="02000603000000000000" pitchFamily="2" charset="0"/>
              </a:rPr>
              <a:t>Counting cubes</a:t>
            </a:r>
          </a:p>
        </p:txBody>
      </p:sp>
      <p:sp>
        <p:nvSpPr>
          <p:cNvPr id="120" name="Rectangle 119">
            <a:extLst>
              <a:ext uri="{FF2B5EF4-FFF2-40B4-BE49-F238E27FC236}">
                <a16:creationId xmlns:a16="http://schemas.microsoft.com/office/drawing/2014/main" id="{2C0572F5-8121-4E6D-98B3-CE79FD866CFA}"/>
              </a:ext>
            </a:extLst>
          </p:cNvPr>
          <p:cNvSpPr/>
          <p:nvPr/>
        </p:nvSpPr>
        <p:spPr>
          <a:xfrm>
            <a:off x="4649285" y="7604060"/>
            <a:ext cx="1267076"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Counting the cubes = 56cm</a:t>
            </a:r>
            <a:r>
              <a:rPr lang="en-GB" sz="900" baseline="30000" dirty="0">
                <a:latin typeface="A little sunshine" panose="02000603000000000000" pitchFamily="2" charset="0"/>
                <a:ea typeface="A little sunshine" panose="02000603000000000000" pitchFamily="2" charset="0"/>
              </a:rPr>
              <a:t>3</a:t>
            </a:r>
          </a:p>
        </p:txBody>
      </p:sp>
      <p:sp>
        <p:nvSpPr>
          <p:cNvPr id="121" name="Rectangle 120">
            <a:extLst>
              <a:ext uri="{FF2B5EF4-FFF2-40B4-BE49-F238E27FC236}">
                <a16:creationId xmlns:a16="http://schemas.microsoft.com/office/drawing/2014/main" id="{9B8D9843-9F5A-4320-BCEF-2A8FE8B943D0}"/>
              </a:ext>
            </a:extLst>
          </p:cNvPr>
          <p:cNvSpPr/>
          <p:nvPr/>
        </p:nvSpPr>
        <p:spPr>
          <a:xfrm>
            <a:off x="4681113" y="7776127"/>
            <a:ext cx="1267076" cy="230832"/>
          </a:xfrm>
          <a:prstGeom prst="rect">
            <a:avLst/>
          </a:prstGeom>
        </p:spPr>
        <p:txBody>
          <a:bodyPr wrap="square">
            <a:spAutoFit/>
          </a:bodyPr>
          <a:lstStyle/>
          <a:p>
            <a:r>
              <a:rPr lang="en-GB" sz="900" u="sng" dirty="0">
                <a:latin typeface="A little sunshine" panose="02000603000000000000" pitchFamily="2" charset="0"/>
                <a:ea typeface="A little sunshine" panose="02000603000000000000" pitchFamily="2" charset="0"/>
              </a:rPr>
              <a:t>OR</a:t>
            </a:r>
          </a:p>
        </p:txBody>
      </p:sp>
      <p:sp>
        <p:nvSpPr>
          <p:cNvPr id="122" name="Rectangle 121">
            <a:extLst>
              <a:ext uri="{FF2B5EF4-FFF2-40B4-BE49-F238E27FC236}">
                <a16:creationId xmlns:a16="http://schemas.microsoft.com/office/drawing/2014/main" id="{6921FABA-9910-48EA-A33D-58E2BC6222A6}"/>
              </a:ext>
            </a:extLst>
          </p:cNvPr>
          <p:cNvSpPr/>
          <p:nvPr/>
        </p:nvSpPr>
        <p:spPr>
          <a:xfrm>
            <a:off x="4660000" y="8001390"/>
            <a:ext cx="2114549" cy="3693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There are 28 cubes on the bottom row and two rows. </a:t>
            </a:r>
          </a:p>
          <a:p>
            <a:r>
              <a:rPr lang="en-GB" sz="900" dirty="0">
                <a:latin typeface="A little sunshine" panose="02000603000000000000" pitchFamily="2" charset="0"/>
                <a:ea typeface="A little sunshine" panose="02000603000000000000" pitchFamily="2" charset="0"/>
              </a:rPr>
              <a:t>28 x 2 = 56</a:t>
            </a:r>
          </a:p>
        </p:txBody>
      </p:sp>
      <p:sp>
        <p:nvSpPr>
          <p:cNvPr id="123" name="Rectangle: Rounded Corners 122">
            <a:extLst>
              <a:ext uri="{FF2B5EF4-FFF2-40B4-BE49-F238E27FC236}">
                <a16:creationId xmlns:a16="http://schemas.microsoft.com/office/drawing/2014/main" id="{22ACACDA-DC85-48F5-80C8-73C3A9A03909}"/>
              </a:ext>
            </a:extLst>
          </p:cNvPr>
          <p:cNvSpPr/>
          <p:nvPr/>
        </p:nvSpPr>
        <p:spPr>
          <a:xfrm>
            <a:off x="4563883" y="8503951"/>
            <a:ext cx="1939077" cy="275686"/>
          </a:xfrm>
          <a:prstGeom prst="roundRect">
            <a:avLst/>
          </a:prstGeom>
          <a:solidFill>
            <a:srgbClr val="F290C8"/>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Volume of cuboid = </a:t>
            </a:r>
            <a:r>
              <a:rPr lang="en-GB" sz="1000" b="1" dirty="0">
                <a:solidFill>
                  <a:schemeClr val="tx1"/>
                </a:solidFill>
                <a:latin typeface="A little sunshine" panose="02000603000000000000" pitchFamily="2" charset="0"/>
                <a:ea typeface="A little sunshine" panose="02000603000000000000" pitchFamily="2" charset="0"/>
              </a:rPr>
              <a:t>length x width x height</a:t>
            </a:r>
            <a:endParaRPr lang="en-GB" sz="1000" dirty="0">
              <a:solidFill>
                <a:schemeClr val="tx1"/>
              </a:solidFill>
              <a:latin typeface="A little sunshine" panose="02000603000000000000" pitchFamily="2" charset="0"/>
              <a:ea typeface="A little sunshine" panose="02000603000000000000" pitchFamily="2" charset="0"/>
            </a:endParaRPr>
          </a:p>
        </p:txBody>
      </p:sp>
      <p:grpSp>
        <p:nvGrpSpPr>
          <p:cNvPr id="128" name="Group 127">
            <a:extLst>
              <a:ext uri="{FF2B5EF4-FFF2-40B4-BE49-F238E27FC236}">
                <a16:creationId xmlns:a16="http://schemas.microsoft.com/office/drawing/2014/main" id="{C2E8423D-AD4F-453F-8025-0C4C171A4BA3}"/>
              </a:ext>
            </a:extLst>
          </p:cNvPr>
          <p:cNvGrpSpPr/>
          <p:nvPr/>
        </p:nvGrpSpPr>
        <p:grpSpPr>
          <a:xfrm>
            <a:off x="3352643" y="8553952"/>
            <a:ext cx="1169325" cy="497662"/>
            <a:chOff x="4277023" y="9042017"/>
            <a:chExt cx="1169325" cy="497662"/>
          </a:xfrm>
        </p:grpSpPr>
        <p:sp>
          <p:nvSpPr>
            <p:cNvPr id="124" name="Cube 123">
              <a:extLst>
                <a:ext uri="{FF2B5EF4-FFF2-40B4-BE49-F238E27FC236}">
                  <a16:creationId xmlns:a16="http://schemas.microsoft.com/office/drawing/2014/main" id="{7D8E71F3-F554-461B-9EFE-640FBEB17A05}"/>
                </a:ext>
              </a:extLst>
            </p:cNvPr>
            <p:cNvSpPr/>
            <p:nvPr/>
          </p:nvSpPr>
          <p:spPr>
            <a:xfrm flipH="1">
              <a:off x="4500762" y="9042017"/>
              <a:ext cx="656407" cy="298913"/>
            </a:xfrm>
            <a:prstGeom prst="cube">
              <a:avLst>
                <a:gd name="adj" fmla="val 46101"/>
              </a:avLst>
            </a:prstGeom>
            <a:solidFill>
              <a:srgbClr val="FF99FF"/>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58AA3DD6-450F-438E-9013-E087B2B5AB56}"/>
                </a:ext>
              </a:extLst>
            </p:cNvPr>
            <p:cNvSpPr/>
            <p:nvPr/>
          </p:nvSpPr>
          <p:spPr>
            <a:xfrm>
              <a:off x="4277023" y="9188982"/>
              <a:ext cx="356744"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4cm</a:t>
              </a:r>
            </a:p>
          </p:txBody>
        </p:sp>
        <p:sp>
          <p:nvSpPr>
            <p:cNvPr id="126" name="Rectangle 125">
              <a:extLst>
                <a:ext uri="{FF2B5EF4-FFF2-40B4-BE49-F238E27FC236}">
                  <a16:creationId xmlns:a16="http://schemas.microsoft.com/office/drawing/2014/main" id="{DA2F8D96-31D2-45FC-96D2-5996D673E790}"/>
                </a:ext>
              </a:extLst>
            </p:cNvPr>
            <p:cNvSpPr/>
            <p:nvPr/>
          </p:nvSpPr>
          <p:spPr>
            <a:xfrm>
              <a:off x="4709033" y="9308847"/>
              <a:ext cx="356744"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7cm</a:t>
              </a:r>
            </a:p>
          </p:txBody>
        </p:sp>
        <p:sp>
          <p:nvSpPr>
            <p:cNvPr id="127" name="Rectangle 126">
              <a:extLst>
                <a:ext uri="{FF2B5EF4-FFF2-40B4-BE49-F238E27FC236}">
                  <a16:creationId xmlns:a16="http://schemas.microsoft.com/office/drawing/2014/main" id="{A81C802B-D364-4482-B252-DB6E10F53E6A}"/>
                </a:ext>
              </a:extLst>
            </p:cNvPr>
            <p:cNvSpPr/>
            <p:nvPr/>
          </p:nvSpPr>
          <p:spPr>
            <a:xfrm>
              <a:off x="5089604" y="9145533"/>
              <a:ext cx="356744" cy="230832"/>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2cm</a:t>
              </a:r>
            </a:p>
          </p:txBody>
        </p:sp>
      </p:grpSp>
      <p:sp>
        <p:nvSpPr>
          <p:cNvPr id="129" name="Rectangle 128">
            <a:extLst>
              <a:ext uri="{FF2B5EF4-FFF2-40B4-BE49-F238E27FC236}">
                <a16:creationId xmlns:a16="http://schemas.microsoft.com/office/drawing/2014/main" id="{D3C542E5-A8E7-4164-8D6F-14956F742452}"/>
              </a:ext>
            </a:extLst>
          </p:cNvPr>
          <p:cNvSpPr/>
          <p:nvPr/>
        </p:nvSpPr>
        <p:spPr>
          <a:xfrm>
            <a:off x="3374370" y="9039111"/>
            <a:ext cx="830024" cy="677294"/>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Rectangle 129">
            <a:extLst>
              <a:ext uri="{FF2B5EF4-FFF2-40B4-BE49-F238E27FC236}">
                <a16:creationId xmlns:a16="http://schemas.microsoft.com/office/drawing/2014/main" id="{AE45CC9B-0005-4C6C-A233-4748D716D51A}"/>
              </a:ext>
            </a:extLst>
          </p:cNvPr>
          <p:cNvSpPr/>
          <p:nvPr/>
        </p:nvSpPr>
        <p:spPr>
          <a:xfrm>
            <a:off x="4817745" y="8804166"/>
            <a:ext cx="2114549"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Volume = 4 x 7 x 2 = 56cm</a:t>
            </a:r>
            <a:r>
              <a:rPr lang="en-GB" sz="900" baseline="30000" dirty="0">
                <a:latin typeface="A little sunshine" panose="02000603000000000000" pitchFamily="2" charset="0"/>
                <a:ea typeface="A little sunshine" panose="02000603000000000000" pitchFamily="2" charset="0"/>
              </a:rPr>
              <a:t>3</a:t>
            </a:r>
          </a:p>
        </p:txBody>
      </p:sp>
      <p:sp>
        <p:nvSpPr>
          <p:cNvPr id="131" name="Rectangle 130">
            <a:extLst>
              <a:ext uri="{FF2B5EF4-FFF2-40B4-BE49-F238E27FC236}">
                <a16:creationId xmlns:a16="http://schemas.microsoft.com/office/drawing/2014/main" id="{0230A395-1DE8-4497-9B75-8E1582E545EE}"/>
              </a:ext>
            </a:extLst>
          </p:cNvPr>
          <p:cNvSpPr/>
          <p:nvPr/>
        </p:nvSpPr>
        <p:spPr>
          <a:xfrm>
            <a:off x="4573031" y="9136507"/>
            <a:ext cx="1920779" cy="369332"/>
          </a:xfrm>
          <a:prstGeom prst="rect">
            <a:avLst/>
          </a:prstGeom>
        </p:spPr>
        <p:txBody>
          <a:bodyPr wrap="square">
            <a:spAutoFit/>
          </a:bodyPr>
          <a:lstStyle/>
          <a:p>
            <a:pPr algn="ctr"/>
            <a:r>
              <a:rPr lang="en-GB" sz="900" b="1" dirty="0">
                <a:latin typeface="A little sunshine" panose="02000603000000000000" pitchFamily="2" charset="0"/>
                <a:ea typeface="A little sunshine" panose="02000603000000000000" pitchFamily="2" charset="0"/>
              </a:rPr>
              <a:t>Remember multiplication is commutative so the values can be multiplied in any order </a:t>
            </a:r>
            <a:endParaRPr lang="en-GB" sz="900" b="1" baseline="30000" dirty="0">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3466575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a:extLst>
              <a:ext uri="{FF2B5EF4-FFF2-40B4-BE49-F238E27FC236}">
                <a16:creationId xmlns:a16="http://schemas.microsoft.com/office/drawing/2014/main" id="{671FB30B-C749-42D8-8605-C6D488AEF11B}"/>
              </a:ext>
            </a:extLst>
          </p:cNvPr>
          <p:cNvPicPr>
            <a:picLocks noChangeAspect="1"/>
          </p:cNvPicPr>
          <p:nvPr/>
        </p:nvPicPr>
        <p:blipFill>
          <a:blip r:embed="rId2"/>
          <a:stretch>
            <a:fillRect/>
          </a:stretch>
        </p:blipFill>
        <p:spPr>
          <a:xfrm>
            <a:off x="3236291" y="5108414"/>
            <a:ext cx="1093172" cy="461821"/>
          </a:xfrm>
          <a:prstGeom prst="rect">
            <a:avLst/>
          </a:prstGeom>
        </p:spPr>
      </p:pic>
      <p:pic>
        <p:nvPicPr>
          <p:cNvPr id="61" name="Picture 60">
            <a:extLst>
              <a:ext uri="{FF2B5EF4-FFF2-40B4-BE49-F238E27FC236}">
                <a16:creationId xmlns:a16="http://schemas.microsoft.com/office/drawing/2014/main" id="{B31E99E8-7B8B-47A5-81BE-884F79089A2E}"/>
              </a:ext>
            </a:extLst>
          </p:cNvPr>
          <p:cNvPicPr>
            <a:picLocks noChangeAspect="1"/>
          </p:cNvPicPr>
          <p:nvPr/>
        </p:nvPicPr>
        <p:blipFill>
          <a:blip r:embed="rId3"/>
          <a:stretch>
            <a:fillRect/>
          </a:stretch>
        </p:blipFill>
        <p:spPr>
          <a:xfrm>
            <a:off x="4451183" y="3682735"/>
            <a:ext cx="1556814" cy="469015"/>
          </a:xfrm>
          <a:prstGeom prst="rect">
            <a:avLst/>
          </a:prstGeom>
        </p:spPr>
      </p:pic>
      <p:grpSp>
        <p:nvGrpSpPr>
          <p:cNvPr id="52" name="Group 51">
            <a:extLst>
              <a:ext uri="{FF2B5EF4-FFF2-40B4-BE49-F238E27FC236}">
                <a16:creationId xmlns:a16="http://schemas.microsoft.com/office/drawing/2014/main" id="{5D6660EC-8DA0-4F95-899E-8C76628E6EAE}"/>
              </a:ext>
            </a:extLst>
          </p:cNvPr>
          <p:cNvGrpSpPr/>
          <p:nvPr/>
        </p:nvGrpSpPr>
        <p:grpSpPr>
          <a:xfrm>
            <a:off x="1827321" y="4674919"/>
            <a:ext cx="901991" cy="369332"/>
            <a:chOff x="1834656" y="4926790"/>
            <a:chExt cx="901991" cy="369332"/>
          </a:xfrm>
        </p:grpSpPr>
        <p:sp>
          <p:nvSpPr>
            <p:cNvPr id="49" name="Rectangle: Rounded Corners 48">
              <a:extLst>
                <a:ext uri="{FF2B5EF4-FFF2-40B4-BE49-F238E27FC236}">
                  <a16:creationId xmlns:a16="http://schemas.microsoft.com/office/drawing/2014/main" id="{0895EF07-6124-47E4-8FC1-DE8851DBEBD0}"/>
                </a:ext>
              </a:extLst>
            </p:cNvPr>
            <p:cNvSpPr/>
            <p:nvPr/>
          </p:nvSpPr>
          <p:spPr>
            <a:xfrm>
              <a:off x="1879042" y="4953000"/>
              <a:ext cx="763825" cy="343122"/>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102875CF-F420-4C7E-B643-663FFA0BA164}"/>
                </a:ext>
              </a:extLst>
            </p:cNvPr>
            <p:cNvSpPr txBox="1"/>
            <p:nvPr/>
          </p:nvSpPr>
          <p:spPr>
            <a:xfrm>
              <a:off x="1834656" y="4926790"/>
              <a:ext cx="901991" cy="369332"/>
            </a:xfrm>
            <a:prstGeom prst="rect">
              <a:avLst/>
            </a:prstGeom>
            <a:noFill/>
          </p:spPr>
          <p:txBody>
            <a:bodyPr wrap="square" rtlCol="0">
              <a:spAutoFit/>
            </a:bodyPr>
            <a:lstStyle/>
            <a:p>
              <a:pPr algn="ctr"/>
              <a:r>
                <a:rPr lang="en-GB" sz="900" b="1" dirty="0">
                  <a:latin typeface="A little sunshine" panose="02000603000000000000" pitchFamily="2" charset="0"/>
                  <a:ea typeface="A little sunshine" panose="02000603000000000000" pitchFamily="2" charset="0"/>
                </a:rPr>
                <a:t>The fraction of yellow  counters is:</a:t>
              </a:r>
            </a:p>
          </p:txBody>
        </p:sp>
      </p:grpSp>
      <p:sp>
        <p:nvSpPr>
          <p:cNvPr id="2" name="Rectangle: Rounded Corners 1">
            <a:extLst>
              <a:ext uri="{FF2B5EF4-FFF2-40B4-BE49-F238E27FC236}">
                <a16:creationId xmlns:a16="http://schemas.microsoft.com/office/drawing/2014/main" id="{EBD6B62B-F2EC-4634-8A27-6F8D38105DE2}"/>
              </a:ext>
            </a:extLst>
          </p:cNvPr>
          <p:cNvSpPr/>
          <p:nvPr/>
        </p:nvSpPr>
        <p:spPr>
          <a:xfrm>
            <a:off x="148404" y="3371895"/>
            <a:ext cx="2067657" cy="239115"/>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A5E608AF-C34B-4F2D-9A3D-6111EF30977A}"/>
              </a:ext>
            </a:extLst>
          </p:cNvPr>
          <p:cNvGrpSpPr/>
          <p:nvPr/>
        </p:nvGrpSpPr>
        <p:grpSpPr>
          <a:xfrm>
            <a:off x="42332" y="-54591"/>
            <a:ext cx="6773336" cy="1139155"/>
            <a:chOff x="42332" y="0"/>
            <a:chExt cx="6773336" cy="1139155"/>
          </a:xfrm>
        </p:grpSpPr>
        <p:sp>
          <p:nvSpPr>
            <p:cNvPr id="5" name="TextBox 4">
              <a:extLst>
                <a:ext uri="{FF2B5EF4-FFF2-40B4-BE49-F238E27FC236}">
                  <a16:creationId xmlns:a16="http://schemas.microsoft.com/office/drawing/2014/main" id="{A360B577-9E53-44C3-9B9E-C251947F6C9C}"/>
                </a:ext>
              </a:extLst>
            </p:cNvPr>
            <p:cNvSpPr txBox="1"/>
            <p:nvPr/>
          </p:nvSpPr>
          <p:spPr>
            <a:xfrm>
              <a:off x="133527" y="492824"/>
              <a:ext cx="6682141" cy="646331"/>
            </a:xfrm>
            <a:prstGeom prst="rect">
              <a:avLst/>
            </a:prstGeom>
            <a:noFill/>
          </p:spPr>
          <p:txBody>
            <a:bodyPr wrap="square" rtlCol="0">
              <a:spAutoFit/>
            </a:bodyPr>
            <a:lstStyle/>
            <a:p>
              <a:pPr algn="r"/>
              <a:r>
                <a:rPr lang="en-GB" sz="3600" b="1" dirty="0">
                  <a:latin typeface="A little sunshine" panose="02000603000000000000" pitchFamily="2" charset="0"/>
                  <a:ea typeface="A little sunshine" panose="02000603000000000000" pitchFamily="2" charset="0"/>
                </a:rPr>
                <a:t>Ratio</a:t>
              </a:r>
            </a:p>
          </p:txBody>
        </p:sp>
        <p:sp>
          <p:nvSpPr>
            <p:cNvPr id="6" name="TextBox 5">
              <a:extLst>
                <a:ext uri="{FF2B5EF4-FFF2-40B4-BE49-F238E27FC236}">
                  <a16:creationId xmlns:a16="http://schemas.microsoft.com/office/drawing/2014/main" id="{1BE176A6-FD38-482B-8AD0-E8BE27102A46}"/>
                </a:ext>
              </a:extLst>
            </p:cNvPr>
            <p:cNvSpPr txBox="1"/>
            <p:nvPr/>
          </p:nvSpPr>
          <p:spPr>
            <a:xfrm>
              <a:off x="42332" y="0"/>
              <a:ext cx="6206067" cy="1077218"/>
            </a:xfrm>
            <a:prstGeom prst="rect">
              <a:avLst/>
            </a:prstGeom>
            <a:noFill/>
          </p:spPr>
          <p:txBody>
            <a:bodyPr wrap="square" rtlCol="0">
              <a:spAutoFit/>
            </a:bodyPr>
            <a:lstStyle/>
            <a:p>
              <a:r>
                <a:rPr lang="en-GB" sz="4400" dirty="0">
                  <a:latin typeface="Moon Flower" panose="02000500000000000000" pitchFamily="2" charset="77"/>
                </a:rPr>
                <a:t>Year 6 – number …</a:t>
              </a:r>
            </a:p>
            <a:p>
              <a:endParaRPr lang="en-GB" sz="2000" dirty="0"/>
            </a:p>
          </p:txBody>
        </p:sp>
      </p:grpSp>
      <p:sp>
        <p:nvSpPr>
          <p:cNvPr id="7" name="Rectangle 6">
            <a:extLst>
              <a:ext uri="{FF2B5EF4-FFF2-40B4-BE49-F238E27FC236}">
                <a16:creationId xmlns:a16="http://schemas.microsoft.com/office/drawing/2014/main" id="{FE9CCEBD-902D-4182-85EB-6AD7C9B66C21}"/>
              </a:ext>
            </a:extLst>
          </p:cNvPr>
          <p:cNvSpPr/>
          <p:nvPr/>
        </p:nvSpPr>
        <p:spPr>
          <a:xfrm>
            <a:off x="2060873" y="1121760"/>
            <a:ext cx="464228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56444FD-104B-47A5-B577-9D6348249C29}"/>
              </a:ext>
            </a:extLst>
          </p:cNvPr>
          <p:cNvSpPr txBox="1"/>
          <p:nvPr/>
        </p:nvSpPr>
        <p:spPr>
          <a:xfrm>
            <a:off x="2062530" y="1127027"/>
            <a:ext cx="2021369" cy="338554"/>
          </a:xfrm>
          <a:prstGeom prst="rect">
            <a:avLst/>
          </a:prstGeom>
          <a:noFill/>
        </p:spPr>
        <p:txBody>
          <a:bodyPr wrap="square" rtlCol="0">
            <a:spAutoFit/>
          </a:bodyPr>
          <a:lstStyle/>
          <a:p>
            <a:r>
              <a:rPr lang="en-GB" sz="1600" b="1" u="sng" dirty="0">
                <a:latin typeface="A little sunshine" panose="02000603000000000000" pitchFamily="2" charset="0"/>
                <a:ea typeface="A little sunshine" panose="02000603000000000000" pitchFamily="2" charset="0"/>
              </a:rPr>
              <a:t>Keywords</a:t>
            </a:r>
          </a:p>
        </p:txBody>
      </p:sp>
      <p:sp>
        <p:nvSpPr>
          <p:cNvPr id="9" name="Rectangle 8">
            <a:extLst>
              <a:ext uri="{FF2B5EF4-FFF2-40B4-BE49-F238E27FC236}">
                <a16:creationId xmlns:a16="http://schemas.microsoft.com/office/drawing/2014/main" id="{62511791-42BB-4A96-8336-3C8001BFA39C}"/>
              </a:ext>
            </a:extLst>
          </p:cNvPr>
          <p:cNvSpPr/>
          <p:nvPr/>
        </p:nvSpPr>
        <p:spPr>
          <a:xfrm>
            <a:off x="2075054" y="1488534"/>
            <a:ext cx="4389043" cy="1446550"/>
          </a:xfrm>
          <a:prstGeom prst="rect">
            <a:avLst/>
          </a:prstGeom>
        </p:spPr>
        <p:txBody>
          <a:bodyPr wrap="square">
            <a:spAutoFit/>
          </a:bodyPr>
          <a:lstStyle/>
          <a:p>
            <a:r>
              <a:rPr lang="en-GB" sz="1100" b="1" dirty="0">
                <a:latin typeface="A little sunshine" panose="02000603000000000000" pitchFamily="2" charset="0"/>
                <a:ea typeface="A little sunshine" panose="02000603000000000000" pitchFamily="2" charset="0"/>
              </a:rPr>
              <a:t>Ratio: </a:t>
            </a:r>
            <a:r>
              <a:rPr lang="en-GB" sz="1100" dirty="0">
                <a:latin typeface="A little sunshine" panose="02000603000000000000" pitchFamily="2" charset="0"/>
                <a:ea typeface="A little sunshine" panose="02000603000000000000" pitchFamily="2" charset="0"/>
              </a:rPr>
              <a:t>a statement of how two numbers compare</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Enlargement: </a:t>
            </a:r>
            <a:r>
              <a:rPr lang="en-GB" sz="1100" dirty="0">
                <a:latin typeface="A little sunshine" panose="02000603000000000000" pitchFamily="2" charset="0"/>
                <a:ea typeface="A little sunshine" panose="02000603000000000000" pitchFamily="2" charset="0"/>
              </a:rPr>
              <a:t>to change the size of a shape</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Proportion: </a:t>
            </a:r>
            <a:r>
              <a:rPr lang="en-GB" sz="1100" dirty="0">
                <a:latin typeface="A little sunshine" panose="02000603000000000000" pitchFamily="2" charset="0"/>
                <a:ea typeface="A little sunshine" panose="02000603000000000000" pitchFamily="2" charset="0"/>
              </a:rPr>
              <a:t>a statement that links two rations </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Scale Factor: </a:t>
            </a:r>
            <a:r>
              <a:rPr lang="en-GB" sz="1100" dirty="0">
                <a:latin typeface="A little sunshine" panose="02000603000000000000" pitchFamily="2" charset="0"/>
                <a:ea typeface="A little sunshine" panose="02000603000000000000" pitchFamily="2" charset="0"/>
              </a:rPr>
              <a:t>the multiple that increases/ decreases a shape in size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Part: </a:t>
            </a:r>
            <a:r>
              <a:rPr lang="en-GB" sz="1100" dirty="0">
                <a:latin typeface="A little sunshine" panose="02000603000000000000" pitchFamily="2" charset="0"/>
                <a:ea typeface="A little sunshine" panose="02000603000000000000" pitchFamily="2" charset="0"/>
              </a:rPr>
              <a:t>a section of a whole</a:t>
            </a:r>
          </a:p>
          <a:p>
            <a:r>
              <a:rPr lang="en-GB" sz="1100" b="1" dirty="0">
                <a:latin typeface="A little sunshine" panose="02000603000000000000" pitchFamily="2" charset="0"/>
                <a:ea typeface="A little sunshine" panose="02000603000000000000" pitchFamily="2" charset="0"/>
              </a:rPr>
              <a:t>Scale: </a:t>
            </a:r>
            <a:r>
              <a:rPr lang="en-GB" sz="1100" dirty="0">
                <a:latin typeface="A little sunshine" panose="02000603000000000000" pitchFamily="2" charset="0"/>
                <a:ea typeface="A little sunshine" panose="02000603000000000000" pitchFamily="2" charset="0"/>
              </a:rPr>
              <a:t>the comparison of something drawn to its actual size. </a:t>
            </a:r>
          </a:p>
          <a:p>
            <a:r>
              <a:rPr lang="en-GB" sz="1100" b="1" dirty="0">
                <a:latin typeface="A little sunshine" panose="02000603000000000000" pitchFamily="2" charset="0"/>
                <a:ea typeface="A little sunshine" panose="02000603000000000000" pitchFamily="2" charset="0"/>
              </a:rPr>
              <a:t>Order: </a:t>
            </a:r>
            <a:r>
              <a:rPr lang="en-GB" sz="1100" dirty="0">
                <a:latin typeface="A little sunshine" panose="02000603000000000000" pitchFamily="2" charset="0"/>
                <a:ea typeface="A little sunshine" panose="02000603000000000000" pitchFamily="2" charset="0"/>
              </a:rPr>
              <a:t>to place a number in a determined sequence </a:t>
            </a:r>
            <a:endParaRPr lang="en-GB" sz="1100" b="1" dirty="0">
              <a:latin typeface="A little sunshine" panose="02000603000000000000" pitchFamily="2" charset="0"/>
              <a:ea typeface="A little sunshine" panose="02000603000000000000" pitchFamily="2" charset="0"/>
            </a:endParaRPr>
          </a:p>
          <a:p>
            <a:endParaRPr lang="en-GB" sz="1100" b="1" dirty="0">
              <a:latin typeface="A little sunshine" panose="02000603000000000000" pitchFamily="2" charset="0"/>
              <a:ea typeface="A little sunshine" panose="02000603000000000000" pitchFamily="2" charset="0"/>
            </a:endParaRPr>
          </a:p>
        </p:txBody>
      </p:sp>
      <p:sp>
        <p:nvSpPr>
          <p:cNvPr id="10" name="Rectangle 9">
            <a:extLst>
              <a:ext uri="{FF2B5EF4-FFF2-40B4-BE49-F238E27FC236}">
                <a16:creationId xmlns:a16="http://schemas.microsoft.com/office/drawing/2014/main" id="{C51C199D-7FFD-4ACD-8185-1715686DD6CE}"/>
              </a:ext>
            </a:extLst>
          </p:cNvPr>
          <p:cNvSpPr/>
          <p:nvPr/>
        </p:nvSpPr>
        <p:spPr>
          <a:xfrm>
            <a:off x="94529" y="1125365"/>
            <a:ext cx="1924301" cy="1901128"/>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DCC6A398-4B80-4A64-83B7-7CE7DB59EF51}"/>
              </a:ext>
            </a:extLst>
          </p:cNvPr>
          <p:cNvSpPr txBox="1"/>
          <p:nvPr/>
        </p:nvSpPr>
        <p:spPr>
          <a:xfrm>
            <a:off x="101670" y="1160795"/>
            <a:ext cx="1973416"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What do I need to be able to do? </a:t>
            </a:r>
          </a:p>
        </p:txBody>
      </p:sp>
      <p:sp>
        <p:nvSpPr>
          <p:cNvPr id="12" name="Rectangle 11">
            <a:extLst>
              <a:ext uri="{FF2B5EF4-FFF2-40B4-BE49-F238E27FC236}">
                <a16:creationId xmlns:a16="http://schemas.microsoft.com/office/drawing/2014/main" id="{C59E1C53-8383-455D-9155-15BAE1BCC9EB}"/>
              </a:ext>
            </a:extLst>
          </p:cNvPr>
          <p:cNvSpPr/>
          <p:nvPr/>
        </p:nvSpPr>
        <p:spPr>
          <a:xfrm>
            <a:off x="94529" y="1377819"/>
            <a:ext cx="1883646" cy="1631216"/>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By the end of this unit you should be able to: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Use ratio language</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Understand ratios and fractions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Use the : symbol for ratio</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Calculate ratios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Use scale factors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Calculate scale factors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Link ratio and proportion </a:t>
            </a:r>
          </a:p>
          <a:p>
            <a:pPr marL="171450" indent="-171450">
              <a:buFont typeface="Arial" panose="020B0604020202020204" pitchFamily="34" charset="0"/>
              <a:buChar char="•"/>
            </a:pPr>
            <a:endParaRPr lang="en-GB" sz="1000" dirty="0">
              <a:latin typeface="A little sunshine" panose="02000603000000000000" pitchFamily="2" charset="0"/>
              <a:ea typeface="A little sunshine" panose="02000603000000000000" pitchFamily="2" charset="0"/>
            </a:endParaRPr>
          </a:p>
        </p:txBody>
      </p:sp>
      <p:sp>
        <p:nvSpPr>
          <p:cNvPr id="13" name="TextBox 12">
            <a:extLst>
              <a:ext uri="{FF2B5EF4-FFF2-40B4-BE49-F238E27FC236}">
                <a16:creationId xmlns:a16="http://schemas.microsoft.com/office/drawing/2014/main" id="{DD6CCC08-6B5F-432F-8AAE-19EF482B6AF6}"/>
              </a:ext>
            </a:extLst>
          </p:cNvPr>
          <p:cNvSpPr txBox="1"/>
          <p:nvPr/>
        </p:nvSpPr>
        <p:spPr>
          <a:xfrm>
            <a:off x="-37495" y="793425"/>
            <a:ext cx="1973416" cy="338554"/>
          </a:xfrm>
          <a:prstGeom prst="rect">
            <a:avLst/>
          </a:prstGeom>
          <a:noFill/>
        </p:spPr>
        <p:txBody>
          <a:bodyPr wrap="square" rtlCol="0">
            <a:spAutoFit/>
          </a:bodyPr>
          <a:lstStyle/>
          <a:p>
            <a:r>
              <a:rPr lang="en-GB" sz="1600" dirty="0">
                <a:latin typeface="A little sunshine" panose="02000603000000000000" pitchFamily="2" charset="0"/>
                <a:ea typeface="A little sunshine" panose="02000603000000000000" pitchFamily="2" charset="0"/>
              </a:rPr>
              <a:t>@</a:t>
            </a:r>
            <a:r>
              <a:rPr lang="en-GB" sz="1600" dirty="0" err="1">
                <a:latin typeface="A little sunshine" panose="02000603000000000000" pitchFamily="2" charset="0"/>
                <a:ea typeface="A little sunshine" panose="02000603000000000000" pitchFamily="2" charset="0"/>
              </a:rPr>
              <a:t>whisto_maths</a:t>
            </a:r>
            <a:endParaRPr lang="en-GB" sz="1600" dirty="0">
              <a:latin typeface="A little sunshine" panose="02000603000000000000" pitchFamily="2" charset="0"/>
              <a:ea typeface="A little sunshine" panose="02000603000000000000" pitchFamily="2" charset="0"/>
            </a:endParaRPr>
          </a:p>
        </p:txBody>
      </p:sp>
      <p:sp>
        <p:nvSpPr>
          <p:cNvPr id="14" name="Rectangle 13">
            <a:extLst>
              <a:ext uri="{FF2B5EF4-FFF2-40B4-BE49-F238E27FC236}">
                <a16:creationId xmlns:a16="http://schemas.microsoft.com/office/drawing/2014/main" id="{B5062750-41CD-453E-A204-2FF2C8AA2746}"/>
              </a:ext>
            </a:extLst>
          </p:cNvPr>
          <p:cNvSpPr/>
          <p:nvPr/>
        </p:nvSpPr>
        <p:spPr>
          <a:xfrm>
            <a:off x="94529" y="3076177"/>
            <a:ext cx="6608628" cy="63857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43795880-D546-45B1-BEBC-14AE03AF1FBE}"/>
              </a:ext>
            </a:extLst>
          </p:cNvPr>
          <p:cNvSpPr txBox="1"/>
          <p:nvPr/>
        </p:nvSpPr>
        <p:spPr>
          <a:xfrm>
            <a:off x="77693" y="3052192"/>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Ratio Language</a:t>
            </a:r>
          </a:p>
        </p:txBody>
      </p:sp>
      <p:sp>
        <p:nvSpPr>
          <p:cNvPr id="16" name="TextBox 15">
            <a:extLst>
              <a:ext uri="{FF2B5EF4-FFF2-40B4-BE49-F238E27FC236}">
                <a16:creationId xmlns:a16="http://schemas.microsoft.com/office/drawing/2014/main" id="{177A7695-3086-41A2-8CC9-7383C0C4FCF7}"/>
              </a:ext>
            </a:extLst>
          </p:cNvPr>
          <p:cNvSpPr txBox="1"/>
          <p:nvPr/>
        </p:nvSpPr>
        <p:spPr>
          <a:xfrm>
            <a:off x="125705" y="3365237"/>
            <a:ext cx="2113057" cy="246221"/>
          </a:xfrm>
          <a:prstGeom prst="rect">
            <a:avLst/>
          </a:prstGeom>
          <a:noFill/>
        </p:spPr>
        <p:txBody>
          <a:bodyPr wrap="square" rtlCol="0">
            <a:spAutoFit/>
          </a:bodyPr>
          <a:lstStyle/>
          <a:p>
            <a:r>
              <a:rPr lang="en-GB" sz="1000" dirty="0">
                <a:latin typeface="A little sunshine" panose="02000603000000000000" pitchFamily="2" charset="0"/>
                <a:ea typeface="A little sunshine" panose="02000603000000000000" pitchFamily="2" charset="0"/>
              </a:rPr>
              <a:t>“For every XXX of XXX there are XXX of XXX”</a:t>
            </a:r>
          </a:p>
        </p:txBody>
      </p:sp>
      <p:pic>
        <p:nvPicPr>
          <p:cNvPr id="3" name="Picture 2">
            <a:extLst>
              <a:ext uri="{FF2B5EF4-FFF2-40B4-BE49-F238E27FC236}">
                <a16:creationId xmlns:a16="http://schemas.microsoft.com/office/drawing/2014/main" id="{F57BB045-C4B2-4A79-87B8-78D37765DC80}"/>
              </a:ext>
            </a:extLst>
          </p:cNvPr>
          <p:cNvPicPr>
            <a:picLocks noChangeAspect="1"/>
          </p:cNvPicPr>
          <p:nvPr/>
        </p:nvPicPr>
        <p:blipFill>
          <a:blip r:embed="rId4"/>
          <a:stretch>
            <a:fillRect/>
          </a:stretch>
        </p:blipFill>
        <p:spPr>
          <a:xfrm>
            <a:off x="2362200" y="3082970"/>
            <a:ext cx="374447" cy="288925"/>
          </a:xfrm>
          <a:prstGeom prst="rect">
            <a:avLst/>
          </a:prstGeom>
        </p:spPr>
      </p:pic>
      <p:pic>
        <p:nvPicPr>
          <p:cNvPr id="17" name="Picture 16">
            <a:extLst>
              <a:ext uri="{FF2B5EF4-FFF2-40B4-BE49-F238E27FC236}">
                <a16:creationId xmlns:a16="http://schemas.microsoft.com/office/drawing/2014/main" id="{4C3A941B-60CE-4533-A061-6488C7550732}"/>
              </a:ext>
            </a:extLst>
          </p:cNvPr>
          <p:cNvPicPr>
            <a:picLocks noChangeAspect="1"/>
          </p:cNvPicPr>
          <p:nvPr/>
        </p:nvPicPr>
        <p:blipFill>
          <a:blip r:embed="rId4"/>
          <a:stretch>
            <a:fillRect/>
          </a:stretch>
        </p:blipFill>
        <p:spPr>
          <a:xfrm>
            <a:off x="3819199" y="3095630"/>
            <a:ext cx="374447" cy="288925"/>
          </a:xfrm>
          <a:prstGeom prst="rect">
            <a:avLst/>
          </a:prstGeom>
        </p:spPr>
      </p:pic>
      <p:pic>
        <p:nvPicPr>
          <p:cNvPr id="18" name="Picture 17">
            <a:extLst>
              <a:ext uri="{FF2B5EF4-FFF2-40B4-BE49-F238E27FC236}">
                <a16:creationId xmlns:a16="http://schemas.microsoft.com/office/drawing/2014/main" id="{B2B3C093-FC08-4FA1-B0B4-46F0DA6E26D1}"/>
              </a:ext>
            </a:extLst>
          </p:cNvPr>
          <p:cNvPicPr>
            <a:picLocks noChangeAspect="1"/>
          </p:cNvPicPr>
          <p:nvPr/>
        </p:nvPicPr>
        <p:blipFill>
          <a:blip r:embed="rId4"/>
          <a:stretch>
            <a:fillRect/>
          </a:stretch>
        </p:blipFill>
        <p:spPr>
          <a:xfrm>
            <a:off x="3287373" y="3106538"/>
            <a:ext cx="374447" cy="288925"/>
          </a:xfrm>
          <a:prstGeom prst="rect">
            <a:avLst/>
          </a:prstGeom>
        </p:spPr>
      </p:pic>
      <p:pic>
        <p:nvPicPr>
          <p:cNvPr id="19" name="Picture 18">
            <a:extLst>
              <a:ext uri="{FF2B5EF4-FFF2-40B4-BE49-F238E27FC236}">
                <a16:creationId xmlns:a16="http://schemas.microsoft.com/office/drawing/2014/main" id="{CBC693F8-B683-4B40-909A-79F3E9368C0C}"/>
              </a:ext>
            </a:extLst>
          </p:cNvPr>
          <p:cNvPicPr>
            <a:picLocks noChangeAspect="1"/>
          </p:cNvPicPr>
          <p:nvPr/>
        </p:nvPicPr>
        <p:blipFill>
          <a:blip r:embed="rId4"/>
          <a:stretch>
            <a:fillRect/>
          </a:stretch>
        </p:blipFill>
        <p:spPr>
          <a:xfrm>
            <a:off x="2494718" y="3369999"/>
            <a:ext cx="374447" cy="288925"/>
          </a:xfrm>
          <a:prstGeom prst="rect">
            <a:avLst/>
          </a:prstGeom>
        </p:spPr>
      </p:pic>
      <p:pic>
        <p:nvPicPr>
          <p:cNvPr id="20" name="Picture 19">
            <a:extLst>
              <a:ext uri="{FF2B5EF4-FFF2-40B4-BE49-F238E27FC236}">
                <a16:creationId xmlns:a16="http://schemas.microsoft.com/office/drawing/2014/main" id="{477A90E0-C368-4FA5-BAF9-9679D286556B}"/>
              </a:ext>
            </a:extLst>
          </p:cNvPr>
          <p:cNvPicPr>
            <a:picLocks noChangeAspect="1"/>
          </p:cNvPicPr>
          <p:nvPr/>
        </p:nvPicPr>
        <p:blipFill>
          <a:blip r:embed="rId5"/>
          <a:stretch>
            <a:fillRect/>
          </a:stretch>
        </p:blipFill>
        <p:spPr>
          <a:xfrm>
            <a:off x="3678656" y="3365237"/>
            <a:ext cx="320133" cy="293687"/>
          </a:xfrm>
          <a:prstGeom prst="rect">
            <a:avLst/>
          </a:prstGeom>
        </p:spPr>
      </p:pic>
      <p:pic>
        <p:nvPicPr>
          <p:cNvPr id="21" name="Picture 20">
            <a:extLst>
              <a:ext uri="{FF2B5EF4-FFF2-40B4-BE49-F238E27FC236}">
                <a16:creationId xmlns:a16="http://schemas.microsoft.com/office/drawing/2014/main" id="{8E83F16F-7382-4471-A674-3A2F24AC45D0}"/>
              </a:ext>
            </a:extLst>
          </p:cNvPr>
          <p:cNvPicPr>
            <a:picLocks noChangeAspect="1"/>
          </p:cNvPicPr>
          <p:nvPr/>
        </p:nvPicPr>
        <p:blipFill>
          <a:blip r:embed="rId5"/>
          <a:stretch>
            <a:fillRect/>
          </a:stretch>
        </p:blipFill>
        <p:spPr>
          <a:xfrm>
            <a:off x="2808879" y="3112887"/>
            <a:ext cx="320133" cy="293687"/>
          </a:xfrm>
          <a:prstGeom prst="rect">
            <a:avLst/>
          </a:prstGeom>
        </p:spPr>
      </p:pic>
      <p:pic>
        <p:nvPicPr>
          <p:cNvPr id="22" name="Picture 21">
            <a:extLst>
              <a:ext uri="{FF2B5EF4-FFF2-40B4-BE49-F238E27FC236}">
                <a16:creationId xmlns:a16="http://schemas.microsoft.com/office/drawing/2014/main" id="{2384971C-B45B-4BC5-924A-13BB7CD3485A}"/>
              </a:ext>
            </a:extLst>
          </p:cNvPr>
          <p:cNvPicPr>
            <a:picLocks noChangeAspect="1"/>
          </p:cNvPicPr>
          <p:nvPr/>
        </p:nvPicPr>
        <p:blipFill>
          <a:blip r:embed="rId5"/>
          <a:stretch>
            <a:fillRect/>
          </a:stretch>
        </p:blipFill>
        <p:spPr>
          <a:xfrm>
            <a:off x="3135569" y="3341503"/>
            <a:ext cx="320133" cy="293687"/>
          </a:xfrm>
          <a:prstGeom prst="rect">
            <a:avLst/>
          </a:prstGeom>
        </p:spPr>
      </p:pic>
      <p:sp>
        <p:nvSpPr>
          <p:cNvPr id="23" name="Rectangle 22">
            <a:extLst>
              <a:ext uri="{FF2B5EF4-FFF2-40B4-BE49-F238E27FC236}">
                <a16:creationId xmlns:a16="http://schemas.microsoft.com/office/drawing/2014/main" id="{ADE81CD8-CD6D-44E8-BC38-A59C056591EB}"/>
              </a:ext>
            </a:extLst>
          </p:cNvPr>
          <p:cNvSpPr/>
          <p:nvPr/>
        </p:nvSpPr>
        <p:spPr>
          <a:xfrm>
            <a:off x="4525620" y="3082970"/>
            <a:ext cx="1682140" cy="246221"/>
          </a:xfrm>
          <a:prstGeom prst="rect">
            <a:avLst/>
          </a:prstGeom>
        </p:spPr>
        <p:txBody>
          <a:bodyPr wrap="square">
            <a:spAutoFit/>
          </a:bodyPr>
          <a:lstStyle/>
          <a:p>
            <a:r>
              <a:rPr lang="en-GB" sz="1000" dirty="0">
                <a:latin typeface="A little sunshine" panose="02000603000000000000" pitchFamily="2" charset="0"/>
                <a:ea typeface="A little sunshine" panose="02000603000000000000" pitchFamily="2" charset="0"/>
              </a:rPr>
              <a:t>For every 4 cows there are 3 pigs</a:t>
            </a:r>
          </a:p>
        </p:txBody>
      </p:sp>
      <p:sp>
        <p:nvSpPr>
          <p:cNvPr id="24" name="Rectangle 23">
            <a:extLst>
              <a:ext uri="{FF2B5EF4-FFF2-40B4-BE49-F238E27FC236}">
                <a16:creationId xmlns:a16="http://schemas.microsoft.com/office/drawing/2014/main" id="{6588825B-35AC-40FB-890F-A0B1BDF41825}"/>
              </a:ext>
            </a:extLst>
          </p:cNvPr>
          <p:cNvSpPr/>
          <p:nvPr/>
        </p:nvSpPr>
        <p:spPr>
          <a:xfrm>
            <a:off x="4530184" y="3365235"/>
            <a:ext cx="1682140" cy="246221"/>
          </a:xfrm>
          <a:prstGeom prst="rect">
            <a:avLst/>
          </a:prstGeom>
        </p:spPr>
        <p:txBody>
          <a:bodyPr wrap="square">
            <a:spAutoFit/>
          </a:bodyPr>
          <a:lstStyle/>
          <a:p>
            <a:r>
              <a:rPr lang="en-GB" sz="1000" dirty="0">
                <a:latin typeface="A little sunshine" panose="02000603000000000000" pitchFamily="2" charset="0"/>
                <a:ea typeface="A little sunshine" panose="02000603000000000000" pitchFamily="2" charset="0"/>
              </a:rPr>
              <a:t>For every 3 pigs there are 4 cows</a:t>
            </a:r>
          </a:p>
        </p:txBody>
      </p:sp>
      <p:sp>
        <p:nvSpPr>
          <p:cNvPr id="25" name="Speech Bubble: Oval 24">
            <a:extLst>
              <a:ext uri="{FF2B5EF4-FFF2-40B4-BE49-F238E27FC236}">
                <a16:creationId xmlns:a16="http://schemas.microsoft.com/office/drawing/2014/main" id="{DDB7531C-B653-4B85-98E7-B3AA4B0960A0}"/>
              </a:ext>
            </a:extLst>
          </p:cNvPr>
          <p:cNvSpPr/>
          <p:nvPr/>
        </p:nvSpPr>
        <p:spPr>
          <a:xfrm>
            <a:off x="4280992" y="3367170"/>
            <a:ext cx="1990411" cy="259080"/>
          </a:xfrm>
          <a:prstGeom prst="wedgeEllipseCallout">
            <a:avLst>
              <a:gd name="adj1" fmla="val -57202"/>
              <a:gd name="adj2" fmla="val 59559"/>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Speech Bubble: Oval 25">
            <a:extLst>
              <a:ext uri="{FF2B5EF4-FFF2-40B4-BE49-F238E27FC236}">
                <a16:creationId xmlns:a16="http://schemas.microsoft.com/office/drawing/2014/main" id="{FB30858E-07F6-4152-8F46-001DB1F18AD2}"/>
              </a:ext>
            </a:extLst>
          </p:cNvPr>
          <p:cNvSpPr/>
          <p:nvPr/>
        </p:nvSpPr>
        <p:spPr>
          <a:xfrm>
            <a:off x="4334189" y="3076540"/>
            <a:ext cx="1990411" cy="259080"/>
          </a:xfrm>
          <a:prstGeom prst="wedgeEllipseCallout">
            <a:avLst>
              <a:gd name="adj1" fmla="val 60329"/>
              <a:gd name="adj2" fmla="val 47794"/>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BDC3187-C98E-4B82-A061-5107EA802F1D}"/>
              </a:ext>
            </a:extLst>
          </p:cNvPr>
          <p:cNvSpPr/>
          <p:nvPr/>
        </p:nvSpPr>
        <p:spPr>
          <a:xfrm>
            <a:off x="94529" y="3764696"/>
            <a:ext cx="2884891" cy="2052134"/>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4FAB621-64B6-45CD-AEF2-3714469B4F7E}"/>
              </a:ext>
            </a:extLst>
          </p:cNvPr>
          <p:cNvSpPr/>
          <p:nvPr/>
        </p:nvSpPr>
        <p:spPr>
          <a:xfrm>
            <a:off x="3065594" y="3764695"/>
            <a:ext cx="3637563" cy="206507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13C1CB0-6168-4798-8C21-AA3BF79D67FE}"/>
              </a:ext>
            </a:extLst>
          </p:cNvPr>
          <p:cNvSpPr txBox="1"/>
          <p:nvPr/>
        </p:nvSpPr>
        <p:spPr>
          <a:xfrm>
            <a:off x="53717" y="3764695"/>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Ratios and fractions</a:t>
            </a:r>
          </a:p>
        </p:txBody>
      </p:sp>
      <p:sp>
        <p:nvSpPr>
          <p:cNvPr id="32" name="TextBox 31">
            <a:extLst>
              <a:ext uri="{FF2B5EF4-FFF2-40B4-BE49-F238E27FC236}">
                <a16:creationId xmlns:a16="http://schemas.microsoft.com/office/drawing/2014/main" id="{31FC58D1-3150-4693-9F4B-A6D257D8AC88}"/>
              </a:ext>
            </a:extLst>
          </p:cNvPr>
          <p:cNvSpPr txBox="1"/>
          <p:nvPr/>
        </p:nvSpPr>
        <p:spPr>
          <a:xfrm>
            <a:off x="1566292" y="3822071"/>
            <a:ext cx="1557908" cy="430887"/>
          </a:xfrm>
          <a:prstGeom prst="rect">
            <a:avLst/>
          </a:prstGeom>
          <a:noFill/>
        </p:spPr>
        <p:txBody>
          <a:bodyPr wrap="square" rtlCol="0">
            <a:spAutoFit/>
          </a:bodyPr>
          <a:lstStyle/>
          <a:p>
            <a:r>
              <a:rPr lang="en-GB" sz="1100" dirty="0">
                <a:latin typeface="A little sunshine" panose="02000603000000000000" pitchFamily="2" charset="0"/>
                <a:ea typeface="A little sunshine" panose="02000603000000000000" pitchFamily="2" charset="0"/>
              </a:rPr>
              <a:t>For every 3 green counters there are 2 yellow counters</a:t>
            </a:r>
          </a:p>
        </p:txBody>
      </p:sp>
      <p:sp>
        <p:nvSpPr>
          <p:cNvPr id="33" name="Oval 32">
            <a:extLst>
              <a:ext uri="{FF2B5EF4-FFF2-40B4-BE49-F238E27FC236}">
                <a16:creationId xmlns:a16="http://schemas.microsoft.com/office/drawing/2014/main" id="{B5D25D3C-A255-425F-BDD8-7A905D6AA49C}"/>
              </a:ext>
            </a:extLst>
          </p:cNvPr>
          <p:cNvSpPr/>
          <p:nvPr/>
        </p:nvSpPr>
        <p:spPr>
          <a:xfrm>
            <a:off x="306345" y="4054213"/>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73F33F89-109B-4ADB-B788-EA52C8FEA3F5}"/>
              </a:ext>
            </a:extLst>
          </p:cNvPr>
          <p:cNvSpPr/>
          <p:nvPr/>
        </p:nvSpPr>
        <p:spPr>
          <a:xfrm>
            <a:off x="602951" y="4205011"/>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4706D2B5-DA78-47C4-9C81-89D7BFC54786}"/>
              </a:ext>
            </a:extLst>
          </p:cNvPr>
          <p:cNvSpPr txBox="1"/>
          <p:nvPr/>
        </p:nvSpPr>
        <p:spPr>
          <a:xfrm>
            <a:off x="94681" y="4410361"/>
            <a:ext cx="2073355" cy="261610"/>
          </a:xfrm>
          <a:prstGeom prst="rect">
            <a:avLst/>
          </a:prstGeom>
          <a:noFill/>
        </p:spPr>
        <p:txBody>
          <a:bodyPr wrap="square" rtlCol="0">
            <a:spAutoFit/>
          </a:bodyPr>
          <a:lstStyle/>
          <a:p>
            <a:r>
              <a:rPr lang="en-GB" sz="1100" dirty="0">
                <a:latin typeface="A little sunshine" panose="02000603000000000000" pitchFamily="2" charset="0"/>
                <a:ea typeface="A little sunshine" panose="02000603000000000000" pitchFamily="2" charset="0"/>
              </a:rPr>
              <a:t>The ratio of green to yellow counters is </a:t>
            </a:r>
          </a:p>
        </p:txBody>
      </p:sp>
      <p:sp>
        <p:nvSpPr>
          <p:cNvPr id="39" name="TextBox 38">
            <a:extLst>
              <a:ext uri="{FF2B5EF4-FFF2-40B4-BE49-F238E27FC236}">
                <a16:creationId xmlns:a16="http://schemas.microsoft.com/office/drawing/2014/main" id="{723F7BBB-F51A-44BB-A1DE-4E69AB3B17A8}"/>
              </a:ext>
            </a:extLst>
          </p:cNvPr>
          <p:cNvSpPr txBox="1"/>
          <p:nvPr/>
        </p:nvSpPr>
        <p:spPr>
          <a:xfrm>
            <a:off x="1932419" y="4333398"/>
            <a:ext cx="666153" cy="369332"/>
          </a:xfrm>
          <a:prstGeom prst="rect">
            <a:avLst/>
          </a:prstGeom>
          <a:noFill/>
        </p:spPr>
        <p:txBody>
          <a:bodyPr wrap="square" rtlCol="0">
            <a:spAutoFit/>
          </a:bodyPr>
          <a:lstStyle/>
          <a:p>
            <a:r>
              <a:rPr lang="en-GB" b="1" dirty="0">
                <a:latin typeface="A little sunshine" panose="02000603000000000000" pitchFamily="2" charset="0"/>
                <a:ea typeface="A little sunshine" panose="02000603000000000000" pitchFamily="2" charset="0"/>
              </a:rPr>
              <a:t>3 : 2</a:t>
            </a:r>
          </a:p>
        </p:txBody>
      </p:sp>
      <p:grpSp>
        <p:nvGrpSpPr>
          <p:cNvPr id="51" name="Group 50">
            <a:extLst>
              <a:ext uri="{FF2B5EF4-FFF2-40B4-BE49-F238E27FC236}">
                <a16:creationId xmlns:a16="http://schemas.microsoft.com/office/drawing/2014/main" id="{246605C2-8558-4F61-B97B-803C2473ACD3}"/>
              </a:ext>
            </a:extLst>
          </p:cNvPr>
          <p:cNvGrpSpPr/>
          <p:nvPr/>
        </p:nvGrpSpPr>
        <p:grpSpPr>
          <a:xfrm>
            <a:off x="248620" y="4674919"/>
            <a:ext cx="808211" cy="369332"/>
            <a:chOff x="81319" y="4926790"/>
            <a:chExt cx="808211" cy="369332"/>
          </a:xfrm>
        </p:grpSpPr>
        <p:sp>
          <p:nvSpPr>
            <p:cNvPr id="48" name="Rectangle: Rounded Corners 47">
              <a:extLst>
                <a:ext uri="{FF2B5EF4-FFF2-40B4-BE49-F238E27FC236}">
                  <a16:creationId xmlns:a16="http://schemas.microsoft.com/office/drawing/2014/main" id="{BA26E1B0-71A5-4917-86F4-E1A9AB2F5F1A}"/>
                </a:ext>
              </a:extLst>
            </p:cNvPr>
            <p:cNvSpPr/>
            <p:nvPr/>
          </p:nvSpPr>
          <p:spPr>
            <a:xfrm>
              <a:off x="125705" y="4953000"/>
              <a:ext cx="763825" cy="343122"/>
            </a:xfrm>
            <a:prstGeom prst="round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CF1547F2-3DF2-4413-A31C-C5B8A59523C8}"/>
                </a:ext>
              </a:extLst>
            </p:cNvPr>
            <p:cNvSpPr txBox="1"/>
            <p:nvPr/>
          </p:nvSpPr>
          <p:spPr>
            <a:xfrm>
              <a:off x="81319" y="4926790"/>
              <a:ext cx="808211" cy="369332"/>
            </a:xfrm>
            <a:prstGeom prst="rect">
              <a:avLst/>
            </a:prstGeom>
            <a:noFill/>
          </p:spPr>
          <p:txBody>
            <a:bodyPr wrap="square" rtlCol="0">
              <a:spAutoFit/>
            </a:bodyPr>
            <a:lstStyle/>
            <a:p>
              <a:pPr algn="ctr"/>
              <a:r>
                <a:rPr lang="en-GB" sz="900" b="1" dirty="0">
                  <a:latin typeface="A little sunshine" panose="02000603000000000000" pitchFamily="2" charset="0"/>
                  <a:ea typeface="A little sunshine" panose="02000603000000000000" pitchFamily="2" charset="0"/>
                </a:rPr>
                <a:t>The fraction of green counters is:</a:t>
              </a:r>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49B3FC6C-D6BC-4098-B06F-86E45ECF4E54}"/>
                  </a:ext>
                </a:extLst>
              </p:cNvPr>
              <p:cNvSpPr txBox="1"/>
              <p:nvPr/>
            </p:nvSpPr>
            <p:spPr>
              <a:xfrm>
                <a:off x="351552" y="5243774"/>
                <a:ext cx="139461"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3</m:t>
                          </m:r>
                        </m:num>
                        <m:den>
                          <m:r>
                            <a:rPr lang="en-GB" sz="1400" b="0" i="1" smtClean="0">
                              <a:latin typeface="Cambria Math" panose="02040503050406030204" pitchFamily="18" charset="0"/>
                            </a:rPr>
                            <m:t>5</m:t>
                          </m:r>
                        </m:den>
                      </m:f>
                    </m:oMath>
                  </m:oMathPara>
                </a14:m>
                <a:endParaRPr lang="en-GB" sz="1400" dirty="0"/>
              </a:p>
            </p:txBody>
          </p:sp>
        </mc:Choice>
        <mc:Fallback xmlns="">
          <p:sp>
            <p:nvSpPr>
              <p:cNvPr id="41" name="TextBox 40">
                <a:extLst>
                  <a:ext uri="{FF2B5EF4-FFF2-40B4-BE49-F238E27FC236}">
                    <a16:creationId xmlns:a16="http://schemas.microsoft.com/office/drawing/2014/main" id="{49B3FC6C-D6BC-4098-B06F-86E45ECF4E54}"/>
                  </a:ext>
                </a:extLst>
              </p:cNvPr>
              <p:cNvSpPr txBox="1">
                <a:spLocks noRot="1" noChangeAspect="1" noMove="1" noResize="1" noEditPoints="1" noAdjustHandles="1" noChangeArrowheads="1" noChangeShapeType="1" noTextEdit="1"/>
              </p:cNvSpPr>
              <p:nvPr/>
            </p:nvSpPr>
            <p:spPr>
              <a:xfrm>
                <a:off x="351552" y="5243774"/>
                <a:ext cx="139461" cy="404726"/>
              </a:xfrm>
              <a:prstGeom prst="rect">
                <a:avLst/>
              </a:prstGeom>
              <a:blipFill>
                <a:blip r:embed="rId6"/>
                <a:stretch>
                  <a:fillRect l="-34783" r="-26087" b="-13433"/>
                </a:stretch>
              </a:blipFill>
            </p:spPr>
            <p:txBody>
              <a:bodyPr/>
              <a:lstStyle/>
              <a:p>
                <a:r>
                  <a:rPr lang="en-GB">
                    <a:noFill/>
                  </a:rPr>
                  <a:t> </a:t>
                </a:r>
              </a:p>
            </p:txBody>
          </p:sp>
        </mc:Fallback>
      </mc:AlternateContent>
      <p:sp>
        <p:nvSpPr>
          <p:cNvPr id="42" name="TextBox 41">
            <a:extLst>
              <a:ext uri="{FF2B5EF4-FFF2-40B4-BE49-F238E27FC236}">
                <a16:creationId xmlns:a16="http://schemas.microsoft.com/office/drawing/2014/main" id="{B6B96975-6B26-437A-A2B4-1D4CD8CD7860}"/>
              </a:ext>
            </a:extLst>
          </p:cNvPr>
          <p:cNvSpPr txBox="1"/>
          <p:nvPr/>
        </p:nvSpPr>
        <p:spPr>
          <a:xfrm>
            <a:off x="714444" y="5034036"/>
            <a:ext cx="808211" cy="369332"/>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There are 3 green counters</a:t>
            </a:r>
          </a:p>
        </p:txBody>
      </p:sp>
      <p:cxnSp>
        <p:nvCxnSpPr>
          <p:cNvPr id="44" name="Straight Arrow Connector 43">
            <a:extLst>
              <a:ext uri="{FF2B5EF4-FFF2-40B4-BE49-F238E27FC236}">
                <a16:creationId xmlns:a16="http://schemas.microsoft.com/office/drawing/2014/main" id="{45B80F52-0579-4549-8487-DDF8B2B236BB}"/>
              </a:ext>
            </a:extLst>
          </p:cNvPr>
          <p:cNvCxnSpPr>
            <a:cxnSpLocks/>
          </p:cNvCxnSpPr>
          <p:nvPr/>
        </p:nvCxnSpPr>
        <p:spPr>
          <a:xfrm flipH="1">
            <a:off x="509936" y="5194670"/>
            <a:ext cx="256870" cy="1648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86093B55-FABB-43A4-8B72-9118C786E546}"/>
              </a:ext>
            </a:extLst>
          </p:cNvPr>
          <p:cNvSpPr txBox="1"/>
          <p:nvPr/>
        </p:nvSpPr>
        <p:spPr>
          <a:xfrm>
            <a:off x="1036504" y="5462292"/>
            <a:ext cx="808211" cy="369332"/>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There are 5 counters overall </a:t>
            </a:r>
          </a:p>
        </p:txBody>
      </p:sp>
      <p:cxnSp>
        <p:nvCxnSpPr>
          <p:cNvPr id="46" name="Straight Arrow Connector 45">
            <a:extLst>
              <a:ext uri="{FF2B5EF4-FFF2-40B4-BE49-F238E27FC236}">
                <a16:creationId xmlns:a16="http://schemas.microsoft.com/office/drawing/2014/main" id="{77B84CA6-FB93-4EE1-A065-A83A5CC3D55B}"/>
              </a:ext>
            </a:extLst>
          </p:cNvPr>
          <p:cNvCxnSpPr>
            <a:cxnSpLocks/>
            <a:stCxn id="45" idx="1"/>
          </p:cNvCxnSpPr>
          <p:nvPr/>
        </p:nvCxnSpPr>
        <p:spPr>
          <a:xfrm flipH="1" flipV="1">
            <a:off x="509936" y="5627170"/>
            <a:ext cx="526568" cy="197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BFFCD587-A382-4F84-ADF3-FB0CE17B28B7}"/>
                  </a:ext>
                </a:extLst>
              </p:cNvPr>
              <p:cNvSpPr txBox="1"/>
              <p:nvPr/>
            </p:nvSpPr>
            <p:spPr>
              <a:xfrm>
                <a:off x="2281594" y="5201005"/>
                <a:ext cx="139461"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m:t>
                          </m:r>
                        </m:num>
                        <m:den>
                          <m:r>
                            <a:rPr lang="en-GB" sz="1400" b="0" i="1" smtClean="0">
                              <a:latin typeface="Cambria Math" panose="02040503050406030204" pitchFamily="18" charset="0"/>
                            </a:rPr>
                            <m:t>5</m:t>
                          </m:r>
                        </m:den>
                      </m:f>
                    </m:oMath>
                  </m:oMathPara>
                </a14:m>
                <a:endParaRPr lang="en-GB" sz="1400" dirty="0"/>
              </a:p>
            </p:txBody>
          </p:sp>
        </mc:Choice>
        <mc:Fallback xmlns="">
          <p:sp>
            <p:nvSpPr>
              <p:cNvPr id="53" name="TextBox 52">
                <a:extLst>
                  <a:ext uri="{FF2B5EF4-FFF2-40B4-BE49-F238E27FC236}">
                    <a16:creationId xmlns:a16="http://schemas.microsoft.com/office/drawing/2014/main" id="{BFFCD587-A382-4F84-ADF3-FB0CE17B28B7}"/>
                  </a:ext>
                </a:extLst>
              </p:cNvPr>
              <p:cNvSpPr txBox="1">
                <a:spLocks noRot="1" noChangeAspect="1" noMove="1" noResize="1" noEditPoints="1" noAdjustHandles="1" noChangeArrowheads="1" noChangeShapeType="1" noTextEdit="1"/>
              </p:cNvSpPr>
              <p:nvPr/>
            </p:nvSpPr>
            <p:spPr>
              <a:xfrm>
                <a:off x="2281594" y="5201005"/>
                <a:ext cx="139461" cy="404726"/>
              </a:xfrm>
              <a:prstGeom prst="rect">
                <a:avLst/>
              </a:prstGeom>
              <a:blipFill>
                <a:blip r:embed="rId7"/>
                <a:stretch>
                  <a:fillRect l="-30435" r="-30435" b="-13433"/>
                </a:stretch>
              </a:blipFill>
            </p:spPr>
            <p:txBody>
              <a:bodyPr/>
              <a:lstStyle/>
              <a:p>
                <a:r>
                  <a:rPr lang="en-GB">
                    <a:noFill/>
                  </a:rPr>
                  <a:t> </a:t>
                </a:r>
              </a:p>
            </p:txBody>
          </p:sp>
        </mc:Fallback>
      </mc:AlternateContent>
      <p:cxnSp>
        <p:nvCxnSpPr>
          <p:cNvPr id="54" name="Straight Arrow Connector 53">
            <a:extLst>
              <a:ext uri="{FF2B5EF4-FFF2-40B4-BE49-F238E27FC236}">
                <a16:creationId xmlns:a16="http://schemas.microsoft.com/office/drawing/2014/main" id="{597C36D0-08A8-4CF3-9EEE-DFA1D14F0216}"/>
              </a:ext>
            </a:extLst>
          </p:cNvPr>
          <p:cNvCxnSpPr>
            <a:cxnSpLocks/>
          </p:cNvCxnSpPr>
          <p:nvPr/>
        </p:nvCxnSpPr>
        <p:spPr>
          <a:xfrm flipV="1">
            <a:off x="1723077" y="5605731"/>
            <a:ext cx="481591" cy="412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7" name="TextBox 56">
            <a:extLst>
              <a:ext uri="{FF2B5EF4-FFF2-40B4-BE49-F238E27FC236}">
                <a16:creationId xmlns:a16="http://schemas.microsoft.com/office/drawing/2014/main" id="{65DE0201-8BF6-49EC-8BCA-F0AB396A15D9}"/>
              </a:ext>
            </a:extLst>
          </p:cNvPr>
          <p:cNvSpPr txBox="1"/>
          <p:nvPr/>
        </p:nvSpPr>
        <p:spPr>
          <a:xfrm>
            <a:off x="1416668" y="5061445"/>
            <a:ext cx="808211" cy="369332"/>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There are 2 yellow counters</a:t>
            </a:r>
          </a:p>
        </p:txBody>
      </p:sp>
      <p:cxnSp>
        <p:nvCxnSpPr>
          <p:cNvPr id="58" name="Straight Arrow Connector 57">
            <a:extLst>
              <a:ext uri="{FF2B5EF4-FFF2-40B4-BE49-F238E27FC236}">
                <a16:creationId xmlns:a16="http://schemas.microsoft.com/office/drawing/2014/main" id="{D44429CA-25FD-4FEA-84C7-D87AC938B88C}"/>
              </a:ext>
            </a:extLst>
          </p:cNvPr>
          <p:cNvCxnSpPr>
            <a:cxnSpLocks/>
            <a:endCxn id="57" idx="3"/>
          </p:cNvCxnSpPr>
          <p:nvPr/>
        </p:nvCxnSpPr>
        <p:spPr>
          <a:xfrm>
            <a:off x="2036222" y="5202030"/>
            <a:ext cx="188657" cy="4408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F782BDB3-92C7-4A71-B74B-1FF16CC20656}"/>
              </a:ext>
            </a:extLst>
          </p:cNvPr>
          <p:cNvSpPr txBox="1"/>
          <p:nvPr/>
        </p:nvSpPr>
        <p:spPr>
          <a:xfrm>
            <a:off x="3043030" y="3749094"/>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The ratio symbol</a:t>
            </a:r>
          </a:p>
        </p:txBody>
      </p:sp>
      <p:sp>
        <p:nvSpPr>
          <p:cNvPr id="62" name="TextBox 61">
            <a:extLst>
              <a:ext uri="{FF2B5EF4-FFF2-40B4-BE49-F238E27FC236}">
                <a16:creationId xmlns:a16="http://schemas.microsoft.com/office/drawing/2014/main" id="{97B41AA7-3D2C-431C-B870-9A784C6A4D60}"/>
              </a:ext>
            </a:extLst>
          </p:cNvPr>
          <p:cNvSpPr txBox="1"/>
          <p:nvPr/>
        </p:nvSpPr>
        <p:spPr>
          <a:xfrm>
            <a:off x="3125680" y="4136246"/>
            <a:ext cx="3324235" cy="261610"/>
          </a:xfrm>
          <a:prstGeom prst="rect">
            <a:avLst/>
          </a:prstGeom>
          <a:noFill/>
        </p:spPr>
        <p:txBody>
          <a:bodyPr wrap="square" rtlCol="0">
            <a:spAutoFit/>
          </a:bodyPr>
          <a:lstStyle/>
          <a:p>
            <a:r>
              <a:rPr lang="en-GB" sz="1100" dirty="0">
                <a:latin typeface="A little sunshine" panose="02000603000000000000" pitchFamily="2" charset="0"/>
                <a:ea typeface="A little sunshine" panose="02000603000000000000" pitchFamily="2" charset="0"/>
              </a:rPr>
              <a:t>“For every 2 strawberries I have 4 bananas and 6 berries” </a:t>
            </a:r>
          </a:p>
        </p:txBody>
      </p:sp>
      <p:sp>
        <p:nvSpPr>
          <p:cNvPr id="63" name="TextBox 62">
            <a:extLst>
              <a:ext uri="{FF2B5EF4-FFF2-40B4-BE49-F238E27FC236}">
                <a16:creationId xmlns:a16="http://schemas.microsoft.com/office/drawing/2014/main" id="{BE998A4F-76DA-4DC9-9269-D05B3EDAE563}"/>
              </a:ext>
            </a:extLst>
          </p:cNvPr>
          <p:cNvSpPr txBox="1"/>
          <p:nvPr/>
        </p:nvSpPr>
        <p:spPr>
          <a:xfrm>
            <a:off x="3135569" y="4358314"/>
            <a:ext cx="3324235" cy="261610"/>
          </a:xfrm>
          <a:prstGeom prst="rect">
            <a:avLst/>
          </a:prstGeom>
          <a:noFill/>
        </p:spPr>
        <p:txBody>
          <a:bodyPr wrap="square" rtlCol="0">
            <a:spAutoFit/>
          </a:bodyPr>
          <a:lstStyle/>
          <a:p>
            <a:r>
              <a:rPr lang="en-GB" sz="1100" u="sng" dirty="0">
                <a:latin typeface="A little sunshine" panose="02000603000000000000" pitchFamily="2" charset="0"/>
                <a:ea typeface="A little sunshine" panose="02000603000000000000" pitchFamily="2" charset="0"/>
              </a:rPr>
              <a:t>Ratio of strawberries, bananas and berries</a:t>
            </a:r>
          </a:p>
        </p:txBody>
      </p:sp>
      <p:sp>
        <p:nvSpPr>
          <p:cNvPr id="64" name="TextBox 63">
            <a:extLst>
              <a:ext uri="{FF2B5EF4-FFF2-40B4-BE49-F238E27FC236}">
                <a16:creationId xmlns:a16="http://schemas.microsoft.com/office/drawing/2014/main" id="{83DB3A79-48EB-43F5-8C68-A60342C514D8}"/>
              </a:ext>
            </a:extLst>
          </p:cNvPr>
          <p:cNvSpPr txBox="1"/>
          <p:nvPr/>
        </p:nvSpPr>
        <p:spPr>
          <a:xfrm>
            <a:off x="5208829" y="4306201"/>
            <a:ext cx="1046220" cy="369332"/>
          </a:xfrm>
          <a:prstGeom prst="rect">
            <a:avLst/>
          </a:prstGeom>
          <a:noFill/>
        </p:spPr>
        <p:txBody>
          <a:bodyPr wrap="square" rtlCol="0">
            <a:spAutoFit/>
          </a:bodyPr>
          <a:lstStyle/>
          <a:p>
            <a:r>
              <a:rPr lang="en-GB" b="1" dirty="0">
                <a:latin typeface="A little sunshine" panose="02000603000000000000" pitchFamily="2" charset="0"/>
                <a:ea typeface="A little sunshine" panose="02000603000000000000" pitchFamily="2" charset="0"/>
              </a:rPr>
              <a:t>2 : 4 : 6</a:t>
            </a:r>
          </a:p>
        </p:txBody>
      </p:sp>
      <p:sp>
        <p:nvSpPr>
          <p:cNvPr id="65" name="TextBox 64">
            <a:extLst>
              <a:ext uri="{FF2B5EF4-FFF2-40B4-BE49-F238E27FC236}">
                <a16:creationId xmlns:a16="http://schemas.microsoft.com/office/drawing/2014/main" id="{10C71526-947C-41F0-92B5-2C01099D37B7}"/>
              </a:ext>
            </a:extLst>
          </p:cNvPr>
          <p:cNvSpPr txBox="1"/>
          <p:nvPr/>
        </p:nvSpPr>
        <p:spPr>
          <a:xfrm>
            <a:off x="3302973" y="4694309"/>
            <a:ext cx="1581402" cy="430887"/>
          </a:xfrm>
          <a:prstGeom prst="rect">
            <a:avLst/>
          </a:prstGeom>
          <a:noFill/>
          <a:ln>
            <a:solidFill>
              <a:schemeClr val="tx1"/>
            </a:solidFill>
          </a:ln>
        </p:spPr>
        <p:txBody>
          <a:bodyPr wrap="square" rtlCol="0">
            <a:spAutoFit/>
          </a:bodyPr>
          <a:lstStyle/>
          <a:p>
            <a:pPr algn="ctr"/>
            <a:r>
              <a:rPr lang="en-GB" sz="1100" dirty="0">
                <a:latin typeface="A little sunshine" panose="02000603000000000000" pitchFamily="2" charset="0"/>
                <a:ea typeface="A little sunshine" panose="02000603000000000000" pitchFamily="2" charset="0"/>
              </a:rPr>
              <a:t>The order of notation follows the order of the parts</a:t>
            </a:r>
          </a:p>
        </p:txBody>
      </p:sp>
      <p:pic>
        <p:nvPicPr>
          <p:cNvPr id="66" name="Picture 65">
            <a:extLst>
              <a:ext uri="{FF2B5EF4-FFF2-40B4-BE49-F238E27FC236}">
                <a16:creationId xmlns:a16="http://schemas.microsoft.com/office/drawing/2014/main" id="{F4E7EEE6-E268-4FC7-BC16-E1F861BD0A5C}"/>
              </a:ext>
            </a:extLst>
          </p:cNvPr>
          <p:cNvPicPr>
            <a:picLocks noChangeAspect="1"/>
          </p:cNvPicPr>
          <p:nvPr/>
        </p:nvPicPr>
        <p:blipFill>
          <a:blip r:embed="rId8"/>
          <a:stretch>
            <a:fillRect/>
          </a:stretch>
        </p:blipFill>
        <p:spPr>
          <a:xfrm>
            <a:off x="5210331" y="4626532"/>
            <a:ext cx="238125" cy="285750"/>
          </a:xfrm>
          <a:prstGeom prst="rect">
            <a:avLst/>
          </a:prstGeom>
        </p:spPr>
      </p:pic>
      <p:pic>
        <p:nvPicPr>
          <p:cNvPr id="67" name="Picture 66">
            <a:extLst>
              <a:ext uri="{FF2B5EF4-FFF2-40B4-BE49-F238E27FC236}">
                <a16:creationId xmlns:a16="http://schemas.microsoft.com/office/drawing/2014/main" id="{4D10BD60-87C5-41A8-87E2-1E0DD3E5F673}"/>
              </a:ext>
            </a:extLst>
          </p:cNvPr>
          <p:cNvPicPr>
            <a:picLocks noChangeAspect="1"/>
          </p:cNvPicPr>
          <p:nvPr/>
        </p:nvPicPr>
        <p:blipFill>
          <a:blip r:embed="rId9"/>
          <a:stretch>
            <a:fillRect/>
          </a:stretch>
        </p:blipFill>
        <p:spPr>
          <a:xfrm>
            <a:off x="5475221" y="4595138"/>
            <a:ext cx="238125" cy="354135"/>
          </a:xfrm>
          <a:prstGeom prst="rect">
            <a:avLst/>
          </a:prstGeom>
        </p:spPr>
      </p:pic>
      <p:pic>
        <p:nvPicPr>
          <p:cNvPr id="68" name="Picture 67">
            <a:extLst>
              <a:ext uri="{FF2B5EF4-FFF2-40B4-BE49-F238E27FC236}">
                <a16:creationId xmlns:a16="http://schemas.microsoft.com/office/drawing/2014/main" id="{5EBC5CB9-1E00-4C60-95B5-E7F99FED5914}"/>
              </a:ext>
            </a:extLst>
          </p:cNvPr>
          <p:cNvPicPr>
            <a:picLocks noChangeAspect="1"/>
          </p:cNvPicPr>
          <p:nvPr/>
        </p:nvPicPr>
        <p:blipFill>
          <a:blip r:embed="rId10"/>
          <a:stretch>
            <a:fillRect/>
          </a:stretch>
        </p:blipFill>
        <p:spPr>
          <a:xfrm>
            <a:off x="5742097" y="4572747"/>
            <a:ext cx="242100" cy="309350"/>
          </a:xfrm>
          <a:prstGeom prst="rect">
            <a:avLst/>
          </a:prstGeom>
        </p:spPr>
      </p:pic>
      <p:grpSp>
        <p:nvGrpSpPr>
          <p:cNvPr id="200" name="Group 199">
            <a:extLst>
              <a:ext uri="{FF2B5EF4-FFF2-40B4-BE49-F238E27FC236}">
                <a16:creationId xmlns:a16="http://schemas.microsoft.com/office/drawing/2014/main" id="{9BE29905-67BC-43B1-BFA5-82B6E4422EE1}"/>
              </a:ext>
            </a:extLst>
          </p:cNvPr>
          <p:cNvGrpSpPr/>
          <p:nvPr/>
        </p:nvGrpSpPr>
        <p:grpSpPr>
          <a:xfrm>
            <a:off x="4332055" y="5253094"/>
            <a:ext cx="2135361" cy="430887"/>
            <a:chOff x="4212855" y="5351913"/>
            <a:chExt cx="2135361" cy="430887"/>
          </a:xfrm>
        </p:grpSpPr>
        <p:sp>
          <p:nvSpPr>
            <p:cNvPr id="71" name="Rectangle: Rounded Corners 70">
              <a:extLst>
                <a:ext uri="{FF2B5EF4-FFF2-40B4-BE49-F238E27FC236}">
                  <a16:creationId xmlns:a16="http://schemas.microsoft.com/office/drawing/2014/main" id="{108A7367-4694-4A89-AD3F-6D11514A965A}"/>
                </a:ext>
              </a:extLst>
            </p:cNvPr>
            <p:cNvSpPr/>
            <p:nvPr/>
          </p:nvSpPr>
          <p:spPr>
            <a:xfrm>
              <a:off x="4212855" y="5376564"/>
              <a:ext cx="2135361" cy="377177"/>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TextBox 69">
              <a:extLst>
                <a:ext uri="{FF2B5EF4-FFF2-40B4-BE49-F238E27FC236}">
                  <a16:creationId xmlns:a16="http://schemas.microsoft.com/office/drawing/2014/main" id="{E439E090-1C8D-47F8-AE66-392D246A8098}"/>
                </a:ext>
              </a:extLst>
            </p:cNvPr>
            <p:cNvSpPr txBox="1"/>
            <p:nvPr/>
          </p:nvSpPr>
          <p:spPr>
            <a:xfrm>
              <a:off x="4213988" y="5351913"/>
              <a:ext cx="2134228" cy="430887"/>
            </a:xfrm>
            <a:prstGeom prst="rect">
              <a:avLst/>
            </a:prstGeom>
            <a:noFill/>
          </p:spPr>
          <p:txBody>
            <a:bodyPr wrap="square" rtlCol="0">
              <a:spAutoFit/>
            </a:bodyPr>
            <a:lstStyle/>
            <a:p>
              <a:pPr algn="ctr"/>
              <a:r>
                <a:rPr lang="en-GB" sz="1100" dirty="0">
                  <a:latin typeface="A little sunshine" panose="02000603000000000000" pitchFamily="2" charset="0"/>
                  <a:ea typeface="A little sunshine" panose="02000603000000000000" pitchFamily="2" charset="0"/>
                </a:rPr>
                <a:t>The colon notation is the symbol for ratio “For every…”</a:t>
              </a:r>
            </a:p>
          </p:txBody>
        </p:sp>
      </p:grpSp>
      <p:cxnSp>
        <p:nvCxnSpPr>
          <p:cNvPr id="72" name="Straight Arrow Connector 71">
            <a:extLst>
              <a:ext uri="{FF2B5EF4-FFF2-40B4-BE49-F238E27FC236}">
                <a16:creationId xmlns:a16="http://schemas.microsoft.com/office/drawing/2014/main" id="{3F30FCFF-493E-4EEA-A4E2-4654798B81CB}"/>
              </a:ext>
            </a:extLst>
          </p:cNvPr>
          <p:cNvCxnSpPr>
            <a:cxnSpLocks/>
          </p:cNvCxnSpPr>
          <p:nvPr/>
        </p:nvCxnSpPr>
        <p:spPr>
          <a:xfrm flipH="1" flipV="1">
            <a:off x="3717882" y="5518688"/>
            <a:ext cx="534919" cy="1440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5" name="Rectangle 74">
            <a:extLst>
              <a:ext uri="{FF2B5EF4-FFF2-40B4-BE49-F238E27FC236}">
                <a16:creationId xmlns:a16="http://schemas.microsoft.com/office/drawing/2014/main" id="{5A6DD6EB-D60C-40FE-9FDB-0C0A7FA621FB}"/>
              </a:ext>
            </a:extLst>
          </p:cNvPr>
          <p:cNvSpPr/>
          <p:nvPr/>
        </p:nvSpPr>
        <p:spPr>
          <a:xfrm>
            <a:off x="94632" y="5896156"/>
            <a:ext cx="4802540" cy="114731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TextBox 75">
            <a:extLst>
              <a:ext uri="{FF2B5EF4-FFF2-40B4-BE49-F238E27FC236}">
                <a16:creationId xmlns:a16="http://schemas.microsoft.com/office/drawing/2014/main" id="{D843C50E-AB00-46B9-AA9A-588ADE936C31}"/>
              </a:ext>
            </a:extLst>
          </p:cNvPr>
          <p:cNvSpPr txBox="1"/>
          <p:nvPr/>
        </p:nvSpPr>
        <p:spPr>
          <a:xfrm>
            <a:off x="55129" y="5858615"/>
            <a:ext cx="1973416"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Representing a ratio</a:t>
            </a:r>
          </a:p>
        </p:txBody>
      </p:sp>
      <p:sp>
        <p:nvSpPr>
          <p:cNvPr id="77" name="Rectangle 76">
            <a:extLst>
              <a:ext uri="{FF2B5EF4-FFF2-40B4-BE49-F238E27FC236}">
                <a16:creationId xmlns:a16="http://schemas.microsoft.com/office/drawing/2014/main" id="{CAD48AAE-37F8-49EA-BBDF-EA5A903C33BE}"/>
              </a:ext>
            </a:extLst>
          </p:cNvPr>
          <p:cNvSpPr/>
          <p:nvPr/>
        </p:nvSpPr>
        <p:spPr>
          <a:xfrm>
            <a:off x="1671277" y="5948619"/>
            <a:ext cx="2141032" cy="246221"/>
          </a:xfrm>
          <a:prstGeom prst="rect">
            <a:avLst/>
          </a:prstGeom>
        </p:spPr>
        <p:txBody>
          <a:bodyPr wrap="square">
            <a:spAutoFit/>
          </a:bodyPr>
          <a:lstStyle/>
          <a:p>
            <a:r>
              <a:rPr lang="en-GB" sz="1000" b="1">
                <a:latin typeface="A little sunshine" panose="02000603000000000000" pitchFamily="2" charset="0"/>
                <a:ea typeface="A little sunshine" panose="02000603000000000000" pitchFamily="2" charset="0"/>
              </a:rPr>
              <a:t>“For every 5 boys there are 3 girls”</a:t>
            </a:r>
            <a:endParaRPr lang="en-GB" sz="1000">
              <a:latin typeface="A little sunshine" panose="02000603000000000000" pitchFamily="2" charset="0"/>
              <a:ea typeface="A little sunshine" panose="02000603000000000000" pitchFamily="2" charset="0"/>
            </a:endParaRPr>
          </a:p>
        </p:txBody>
      </p:sp>
      <p:pic>
        <p:nvPicPr>
          <p:cNvPr id="78" name="Picture 77">
            <a:extLst>
              <a:ext uri="{FF2B5EF4-FFF2-40B4-BE49-F238E27FC236}">
                <a16:creationId xmlns:a16="http://schemas.microsoft.com/office/drawing/2014/main" id="{8C28F991-47AF-406B-9DEC-6F031CC913D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797" y="6411867"/>
            <a:ext cx="410562" cy="410562"/>
          </a:xfrm>
          <a:prstGeom prst="rect">
            <a:avLst/>
          </a:prstGeom>
        </p:spPr>
      </p:pic>
      <p:pic>
        <p:nvPicPr>
          <p:cNvPr id="79" name="Picture 78">
            <a:extLst>
              <a:ext uri="{FF2B5EF4-FFF2-40B4-BE49-F238E27FC236}">
                <a16:creationId xmlns:a16="http://schemas.microsoft.com/office/drawing/2014/main" id="{68D27BB7-F027-4B7C-B128-B378EF7100B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8690" y="6373181"/>
            <a:ext cx="440982" cy="440982"/>
          </a:xfrm>
          <a:prstGeom prst="rect">
            <a:avLst/>
          </a:prstGeom>
        </p:spPr>
      </p:pic>
      <p:sp>
        <p:nvSpPr>
          <p:cNvPr id="80" name="Rectangle 79">
            <a:extLst>
              <a:ext uri="{FF2B5EF4-FFF2-40B4-BE49-F238E27FC236}">
                <a16:creationId xmlns:a16="http://schemas.microsoft.com/office/drawing/2014/main" id="{D8F4D709-7EA1-4658-AD99-99A8E9CEEDA6}"/>
              </a:ext>
            </a:extLst>
          </p:cNvPr>
          <p:cNvSpPr/>
          <p:nvPr/>
        </p:nvSpPr>
        <p:spPr>
          <a:xfrm>
            <a:off x="1587317" y="6774853"/>
            <a:ext cx="1980371" cy="215444"/>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This represents the 3 girls</a:t>
            </a:r>
          </a:p>
        </p:txBody>
      </p:sp>
      <p:grpSp>
        <p:nvGrpSpPr>
          <p:cNvPr id="81" name="Group 80">
            <a:extLst>
              <a:ext uri="{FF2B5EF4-FFF2-40B4-BE49-F238E27FC236}">
                <a16:creationId xmlns:a16="http://schemas.microsoft.com/office/drawing/2014/main" id="{5943D062-322C-42F9-856F-C5E6054C64B9}"/>
              </a:ext>
            </a:extLst>
          </p:cNvPr>
          <p:cNvGrpSpPr/>
          <p:nvPr/>
        </p:nvGrpSpPr>
        <p:grpSpPr>
          <a:xfrm>
            <a:off x="597398" y="6132374"/>
            <a:ext cx="1801269" cy="869973"/>
            <a:chOff x="584601" y="3347833"/>
            <a:chExt cx="2157725" cy="1127649"/>
          </a:xfrm>
        </p:grpSpPr>
        <p:grpSp>
          <p:nvGrpSpPr>
            <p:cNvPr id="103" name="Group 102">
              <a:extLst>
                <a:ext uri="{FF2B5EF4-FFF2-40B4-BE49-F238E27FC236}">
                  <a16:creationId xmlns:a16="http://schemas.microsoft.com/office/drawing/2014/main" id="{470F42A2-7664-41FF-ADAF-85C16F983648}"/>
                </a:ext>
              </a:extLst>
            </p:cNvPr>
            <p:cNvGrpSpPr/>
            <p:nvPr/>
          </p:nvGrpSpPr>
          <p:grpSpPr>
            <a:xfrm>
              <a:off x="639681" y="3774288"/>
              <a:ext cx="1956384" cy="244548"/>
              <a:chOff x="784555" y="3711464"/>
              <a:chExt cx="1956384" cy="244548"/>
            </a:xfrm>
          </p:grpSpPr>
          <p:sp>
            <p:nvSpPr>
              <p:cNvPr id="109" name="Rectangle 108">
                <a:extLst>
                  <a:ext uri="{FF2B5EF4-FFF2-40B4-BE49-F238E27FC236}">
                    <a16:creationId xmlns:a16="http://schemas.microsoft.com/office/drawing/2014/main" id="{9C5C31C7-DF71-4624-9B41-A468AD11A6B6}"/>
                  </a:ext>
                </a:extLst>
              </p:cNvPr>
              <p:cNvSpPr/>
              <p:nvPr/>
            </p:nvSpPr>
            <p:spPr>
              <a:xfrm>
                <a:off x="784555" y="3711464"/>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angle 109">
                <a:extLst>
                  <a:ext uri="{FF2B5EF4-FFF2-40B4-BE49-F238E27FC236}">
                    <a16:creationId xmlns:a16="http://schemas.microsoft.com/office/drawing/2014/main" id="{6C8CD640-C8DA-4FF7-92E5-3939F1D72EDD}"/>
                  </a:ext>
                </a:extLst>
              </p:cNvPr>
              <p:cNvSpPr/>
              <p:nvPr/>
            </p:nvSpPr>
            <p:spPr>
              <a:xfrm>
                <a:off x="1518198" y="3711464"/>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Rectangle 110">
                <a:extLst>
                  <a:ext uri="{FF2B5EF4-FFF2-40B4-BE49-F238E27FC236}">
                    <a16:creationId xmlns:a16="http://schemas.microsoft.com/office/drawing/2014/main" id="{79637CBE-1DE8-423B-BD78-F6C07D2D78F0}"/>
                  </a:ext>
                </a:extLst>
              </p:cNvPr>
              <p:cNvSpPr/>
              <p:nvPr/>
            </p:nvSpPr>
            <p:spPr>
              <a:xfrm>
                <a:off x="1273651" y="3711464"/>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Rectangle 111">
                <a:extLst>
                  <a:ext uri="{FF2B5EF4-FFF2-40B4-BE49-F238E27FC236}">
                    <a16:creationId xmlns:a16="http://schemas.microsoft.com/office/drawing/2014/main" id="{43B3410B-8E22-4397-850E-C2D4406465D7}"/>
                  </a:ext>
                </a:extLst>
              </p:cNvPr>
              <p:cNvSpPr/>
              <p:nvPr/>
            </p:nvSpPr>
            <p:spPr>
              <a:xfrm>
                <a:off x="1029103" y="3711464"/>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Rectangle 112">
                <a:extLst>
                  <a:ext uri="{FF2B5EF4-FFF2-40B4-BE49-F238E27FC236}">
                    <a16:creationId xmlns:a16="http://schemas.microsoft.com/office/drawing/2014/main" id="{A5EE26F8-635F-4EFE-83D5-22575ECFC7B1}"/>
                  </a:ext>
                </a:extLst>
              </p:cNvPr>
              <p:cNvSpPr/>
              <p:nvPr/>
            </p:nvSpPr>
            <p:spPr>
              <a:xfrm>
                <a:off x="1762747" y="3711464"/>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a:extLst>
                  <a:ext uri="{FF2B5EF4-FFF2-40B4-BE49-F238E27FC236}">
                    <a16:creationId xmlns:a16="http://schemas.microsoft.com/office/drawing/2014/main" id="{7C416D5D-C042-4014-94DB-AFC64F2C0820}"/>
                  </a:ext>
                </a:extLst>
              </p:cNvPr>
              <p:cNvSpPr/>
              <p:nvPr/>
            </p:nvSpPr>
            <p:spPr>
              <a:xfrm>
                <a:off x="2007295" y="3711464"/>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a:extLst>
                  <a:ext uri="{FF2B5EF4-FFF2-40B4-BE49-F238E27FC236}">
                    <a16:creationId xmlns:a16="http://schemas.microsoft.com/office/drawing/2014/main" id="{E9F8576B-2823-4B80-A510-DDCED1F556E4}"/>
                  </a:ext>
                </a:extLst>
              </p:cNvPr>
              <p:cNvSpPr/>
              <p:nvPr/>
            </p:nvSpPr>
            <p:spPr>
              <a:xfrm>
                <a:off x="2251843" y="3711464"/>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ectangle 115">
                <a:extLst>
                  <a:ext uri="{FF2B5EF4-FFF2-40B4-BE49-F238E27FC236}">
                    <a16:creationId xmlns:a16="http://schemas.microsoft.com/office/drawing/2014/main" id="{A686902B-9A39-4A15-88B9-7B768A8A1C60}"/>
                  </a:ext>
                </a:extLst>
              </p:cNvPr>
              <p:cNvSpPr/>
              <p:nvPr/>
            </p:nvSpPr>
            <p:spPr>
              <a:xfrm>
                <a:off x="2496391" y="3711464"/>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4" name="Left Brace 103">
              <a:extLst>
                <a:ext uri="{FF2B5EF4-FFF2-40B4-BE49-F238E27FC236}">
                  <a16:creationId xmlns:a16="http://schemas.microsoft.com/office/drawing/2014/main" id="{11879F2F-03EB-4B6C-A33C-DE71D3705B27}"/>
                </a:ext>
              </a:extLst>
            </p:cNvPr>
            <p:cNvSpPr/>
            <p:nvPr/>
          </p:nvSpPr>
          <p:spPr>
            <a:xfrm rot="16200000">
              <a:off x="1181263" y="3528019"/>
              <a:ext cx="117351" cy="118506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5" name="Rectangle 104">
              <a:extLst>
                <a:ext uri="{FF2B5EF4-FFF2-40B4-BE49-F238E27FC236}">
                  <a16:creationId xmlns:a16="http://schemas.microsoft.com/office/drawing/2014/main" id="{159F2EDB-A719-4FC8-B8F6-6686EF8B7B85}"/>
                </a:ext>
              </a:extLst>
            </p:cNvPr>
            <p:cNvSpPr/>
            <p:nvPr/>
          </p:nvSpPr>
          <p:spPr>
            <a:xfrm>
              <a:off x="584601" y="4196226"/>
              <a:ext cx="1980371" cy="279256"/>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This represents the 5 boys</a:t>
              </a:r>
            </a:p>
          </p:txBody>
        </p:sp>
        <p:sp>
          <p:nvSpPr>
            <p:cNvPr id="106" name="Left Brace 105">
              <a:extLst>
                <a:ext uri="{FF2B5EF4-FFF2-40B4-BE49-F238E27FC236}">
                  <a16:creationId xmlns:a16="http://schemas.microsoft.com/office/drawing/2014/main" id="{1BA665CC-D0E5-4C9A-87D9-4C09CF7DBA64}"/>
                </a:ext>
              </a:extLst>
            </p:cNvPr>
            <p:cNvSpPr/>
            <p:nvPr/>
          </p:nvSpPr>
          <p:spPr>
            <a:xfrm rot="16200000">
              <a:off x="2186333" y="3769494"/>
              <a:ext cx="103690" cy="71577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7" name="Left Brace 106">
              <a:extLst>
                <a:ext uri="{FF2B5EF4-FFF2-40B4-BE49-F238E27FC236}">
                  <a16:creationId xmlns:a16="http://schemas.microsoft.com/office/drawing/2014/main" id="{7E9BDF2E-BA8F-4622-9309-0549EEA2D8E0}"/>
                </a:ext>
              </a:extLst>
            </p:cNvPr>
            <p:cNvSpPr/>
            <p:nvPr/>
          </p:nvSpPr>
          <p:spPr>
            <a:xfrm rot="16200000" flipH="1">
              <a:off x="1529042" y="2680675"/>
              <a:ext cx="177666" cy="195638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8" name="Rectangle 107">
              <a:extLst>
                <a:ext uri="{FF2B5EF4-FFF2-40B4-BE49-F238E27FC236}">
                  <a16:creationId xmlns:a16="http://schemas.microsoft.com/office/drawing/2014/main" id="{F26FD78D-DCF0-42DE-8FFA-410066D9CD42}"/>
                </a:ext>
              </a:extLst>
            </p:cNvPr>
            <p:cNvSpPr/>
            <p:nvPr/>
          </p:nvSpPr>
          <p:spPr>
            <a:xfrm>
              <a:off x="761955" y="3347833"/>
              <a:ext cx="1980371" cy="279256"/>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This is the “whole” – boys and girls together</a:t>
              </a:r>
            </a:p>
          </p:txBody>
        </p:sp>
      </p:grpSp>
      <p:grpSp>
        <p:nvGrpSpPr>
          <p:cNvPr id="82" name="Group 81">
            <a:extLst>
              <a:ext uri="{FF2B5EF4-FFF2-40B4-BE49-F238E27FC236}">
                <a16:creationId xmlns:a16="http://schemas.microsoft.com/office/drawing/2014/main" id="{8D45A3E8-F0F6-44F1-8DB9-CBE73D354169}"/>
              </a:ext>
            </a:extLst>
          </p:cNvPr>
          <p:cNvGrpSpPr/>
          <p:nvPr/>
        </p:nvGrpSpPr>
        <p:grpSpPr>
          <a:xfrm>
            <a:off x="3113570" y="6005014"/>
            <a:ext cx="1838338" cy="1017336"/>
            <a:chOff x="3131896" y="3222286"/>
            <a:chExt cx="2243299" cy="1237330"/>
          </a:xfrm>
        </p:grpSpPr>
        <p:grpSp>
          <p:nvGrpSpPr>
            <p:cNvPr id="86" name="Group 85">
              <a:extLst>
                <a:ext uri="{FF2B5EF4-FFF2-40B4-BE49-F238E27FC236}">
                  <a16:creationId xmlns:a16="http://schemas.microsoft.com/office/drawing/2014/main" id="{958B5F50-5021-4663-81A8-9615D7B62107}"/>
                </a:ext>
              </a:extLst>
            </p:cNvPr>
            <p:cNvGrpSpPr/>
            <p:nvPr/>
          </p:nvGrpSpPr>
          <p:grpSpPr>
            <a:xfrm>
              <a:off x="3302928" y="3565356"/>
              <a:ext cx="1211750" cy="519749"/>
              <a:chOff x="3356588" y="3386818"/>
              <a:chExt cx="1211750" cy="519749"/>
            </a:xfrm>
          </p:grpSpPr>
          <p:grpSp>
            <p:nvGrpSpPr>
              <p:cNvPr id="93" name="Group 92">
                <a:extLst>
                  <a:ext uri="{FF2B5EF4-FFF2-40B4-BE49-F238E27FC236}">
                    <a16:creationId xmlns:a16="http://schemas.microsoft.com/office/drawing/2014/main" id="{F6A40330-34A7-4E5F-9379-DB7B0A7CBE2B}"/>
                  </a:ext>
                </a:extLst>
              </p:cNvPr>
              <p:cNvGrpSpPr/>
              <p:nvPr/>
            </p:nvGrpSpPr>
            <p:grpSpPr>
              <a:xfrm>
                <a:off x="3356588" y="3386818"/>
                <a:ext cx="1211750" cy="244548"/>
                <a:chOff x="3356588" y="3386818"/>
                <a:chExt cx="1211750" cy="244548"/>
              </a:xfrm>
            </p:grpSpPr>
            <p:sp>
              <p:nvSpPr>
                <p:cNvPr id="98" name="Rectangle 97">
                  <a:extLst>
                    <a:ext uri="{FF2B5EF4-FFF2-40B4-BE49-F238E27FC236}">
                      <a16:creationId xmlns:a16="http://schemas.microsoft.com/office/drawing/2014/main" id="{69D4BA63-1771-4ADE-96F7-C9206CC63AC4}"/>
                    </a:ext>
                  </a:extLst>
                </p:cNvPr>
                <p:cNvSpPr/>
                <p:nvPr/>
              </p:nvSpPr>
              <p:spPr>
                <a:xfrm>
                  <a:off x="3356588" y="3386818"/>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99" name="Rectangle 98">
                  <a:extLst>
                    <a:ext uri="{FF2B5EF4-FFF2-40B4-BE49-F238E27FC236}">
                      <a16:creationId xmlns:a16="http://schemas.microsoft.com/office/drawing/2014/main" id="{23ED27E7-0096-4B05-ACB7-3BA51313D1A2}"/>
                    </a:ext>
                  </a:extLst>
                </p:cNvPr>
                <p:cNvSpPr/>
                <p:nvPr/>
              </p:nvSpPr>
              <p:spPr>
                <a:xfrm>
                  <a:off x="4084052" y="3386818"/>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00" name="Rectangle 99">
                  <a:extLst>
                    <a:ext uri="{FF2B5EF4-FFF2-40B4-BE49-F238E27FC236}">
                      <a16:creationId xmlns:a16="http://schemas.microsoft.com/office/drawing/2014/main" id="{E0D99029-54A9-4529-80DB-8BEBCCD72B68}"/>
                    </a:ext>
                  </a:extLst>
                </p:cNvPr>
                <p:cNvSpPr/>
                <p:nvPr/>
              </p:nvSpPr>
              <p:spPr>
                <a:xfrm>
                  <a:off x="3845684" y="3386818"/>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01" name="Rectangle 100">
                  <a:extLst>
                    <a:ext uri="{FF2B5EF4-FFF2-40B4-BE49-F238E27FC236}">
                      <a16:creationId xmlns:a16="http://schemas.microsoft.com/office/drawing/2014/main" id="{57958346-ADD5-4FC5-A11E-0B13986B84B9}"/>
                    </a:ext>
                  </a:extLst>
                </p:cNvPr>
                <p:cNvSpPr/>
                <p:nvPr/>
              </p:nvSpPr>
              <p:spPr>
                <a:xfrm>
                  <a:off x="3601136" y="3386818"/>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02" name="Rectangle 101">
                  <a:extLst>
                    <a:ext uri="{FF2B5EF4-FFF2-40B4-BE49-F238E27FC236}">
                      <a16:creationId xmlns:a16="http://schemas.microsoft.com/office/drawing/2014/main" id="{172FE726-F9DA-4EF3-9740-D03E70D1A89D}"/>
                    </a:ext>
                  </a:extLst>
                </p:cNvPr>
                <p:cNvSpPr/>
                <p:nvPr/>
              </p:nvSpPr>
              <p:spPr>
                <a:xfrm>
                  <a:off x="4323790" y="3386818"/>
                  <a:ext cx="244548" cy="24454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grpSp>
            <p:nvGrpSpPr>
              <p:cNvPr id="94" name="Group 93">
                <a:extLst>
                  <a:ext uri="{FF2B5EF4-FFF2-40B4-BE49-F238E27FC236}">
                    <a16:creationId xmlns:a16="http://schemas.microsoft.com/office/drawing/2014/main" id="{72DA547B-BD2B-43F1-8B98-36AD2BF0A802}"/>
                  </a:ext>
                </a:extLst>
              </p:cNvPr>
              <p:cNvGrpSpPr/>
              <p:nvPr/>
            </p:nvGrpSpPr>
            <p:grpSpPr>
              <a:xfrm>
                <a:off x="3362260" y="3662019"/>
                <a:ext cx="733644" cy="244548"/>
                <a:chOff x="3362260" y="3662019"/>
                <a:chExt cx="733644" cy="244548"/>
              </a:xfrm>
            </p:grpSpPr>
            <p:sp>
              <p:nvSpPr>
                <p:cNvPr id="95" name="Rectangle 94">
                  <a:extLst>
                    <a:ext uri="{FF2B5EF4-FFF2-40B4-BE49-F238E27FC236}">
                      <a16:creationId xmlns:a16="http://schemas.microsoft.com/office/drawing/2014/main" id="{99F9AD53-6C42-4F2E-BC28-13F0DBD5ECCF}"/>
                    </a:ext>
                  </a:extLst>
                </p:cNvPr>
                <p:cNvSpPr/>
                <p:nvPr/>
              </p:nvSpPr>
              <p:spPr>
                <a:xfrm>
                  <a:off x="3362260" y="3662019"/>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96" name="Rectangle 95">
                  <a:extLst>
                    <a:ext uri="{FF2B5EF4-FFF2-40B4-BE49-F238E27FC236}">
                      <a16:creationId xmlns:a16="http://schemas.microsoft.com/office/drawing/2014/main" id="{BFBFEF1D-DC19-4408-B8C7-82E8B4C7B847}"/>
                    </a:ext>
                  </a:extLst>
                </p:cNvPr>
                <p:cNvSpPr/>
                <p:nvPr/>
              </p:nvSpPr>
              <p:spPr>
                <a:xfrm>
                  <a:off x="3606808" y="3662019"/>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97" name="Rectangle 96">
                  <a:extLst>
                    <a:ext uri="{FF2B5EF4-FFF2-40B4-BE49-F238E27FC236}">
                      <a16:creationId xmlns:a16="http://schemas.microsoft.com/office/drawing/2014/main" id="{9B2D9EA2-6889-48B9-AB3E-A899728A4134}"/>
                    </a:ext>
                  </a:extLst>
                </p:cNvPr>
                <p:cNvSpPr/>
                <p:nvPr/>
              </p:nvSpPr>
              <p:spPr>
                <a:xfrm>
                  <a:off x="3851356" y="3662019"/>
                  <a:ext cx="244548" cy="244548"/>
                </a:xfrm>
                <a:prstGeom prst="rect">
                  <a:avLst/>
                </a:prstGeom>
                <a:solidFill>
                  <a:srgbClr val="FF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grpSp>
        <p:sp>
          <p:nvSpPr>
            <p:cNvPr id="87" name="Left Brace 86">
              <a:extLst>
                <a:ext uri="{FF2B5EF4-FFF2-40B4-BE49-F238E27FC236}">
                  <a16:creationId xmlns:a16="http://schemas.microsoft.com/office/drawing/2014/main" id="{6BDF33BE-7738-4AAD-9A35-BECFF119A7E2}"/>
                </a:ext>
              </a:extLst>
            </p:cNvPr>
            <p:cNvSpPr/>
            <p:nvPr/>
          </p:nvSpPr>
          <p:spPr>
            <a:xfrm rot="16200000">
              <a:off x="3600064" y="3815481"/>
              <a:ext cx="103690" cy="71577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88" name="Rectangle 87">
              <a:extLst>
                <a:ext uri="{FF2B5EF4-FFF2-40B4-BE49-F238E27FC236}">
                  <a16:creationId xmlns:a16="http://schemas.microsoft.com/office/drawing/2014/main" id="{875BB95E-6188-4929-BDC6-60B3955A9515}"/>
                </a:ext>
              </a:extLst>
            </p:cNvPr>
            <p:cNvSpPr/>
            <p:nvPr/>
          </p:nvSpPr>
          <p:spPr>
            <a:xfrm>
              <a:off x="3131896" y="4197583"/>
              <a:ext cx="1980371" cy="262033"/>
            </a:xfrm>
            <a:prstGeom prst="rect">
              <a:avLst/>
            </a:prstGeom>
          </p:spPr>
          <p:txBody>
            <a:bodyPr wrap="square">
              <a:spAutoFit/>
            </a:bodyPr>
            <a:lstStyle/>
            <a:p>
              <a:r>
                <a:rPr lang="en-GB" sz="800">
                  <a:latin typeface="A little sunshine" panose="02000603000000000000" pitchFamily="2" charset="0"/>
                  <a:ea typeface="A little sunshine" panose="02000603000000000000" pitchFamily="2" charset="0"/>
                </a:rPr>
                <a:t>This represents the 3 girls</a:t>
              </a:r>
            </a:p>
          </p:txBody>
        </p:sp>
        <p:sp>
          <p:nvSpPr>
            <p:cNvPr id="89" name="Left Brace 88">
              <a:extLst>
                <a:ext uri="{FF2B5EF4-FFF2-40B4-BE49-F238E27FC236}">
                  <a16:creationId xmlns:a16="http://schemas.microsoft.com/office/drawing/2014/main" id="{5206E3EC-3E3C-450E-9259-9712CADFABA2}"/>
                </a:ext>
              </a:extLst>
            </p:cNvPr>
            <p:cNvSpPr/>
            <p:nvPr/>
          </p:nvSpPr>
          <p:spPr>
            <a:xfrm rot="16200000" flipH="1">
              <a:off x="3870690" y="2894957"/>
              <a:ext cx="49546" cy="118506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90" name="Rectangle 89">
              <a:extLst>
                <a:ext uri="{FF2B5EF4-FFF2-40B4-BE49-F238E27FC236}">
                  <a16:creationId xmlns:a16="http://schemas.microsoft.com/office/drawing/2014/main" id="{332F06F2-7916-4144-8AC0-DF877645ED6A}"/>
                </a:ext>
              </a:extLst>
            </p:cNvPr>
            <p:cNvSpPr/>
            <p:nvPr/>
          </p:nvSpPr>
          <p:spPr>
            <a:xfrm>
              <a:off x="3275322" y="3222286"/>
              <a:ext cx="1980371" cy="262033"/>
            </a:xfrm>
            <a:prstGeom prst="rect">
              <a:avLst/>
            </a:prstGeom>
          </p:spPr>
          <p:txBody>
            <a:bodyPr wrap="square">
              <a:spAutoFit/>
            </a:bodyPr>
            <a:lstStyle/>
            <a:p>
              <a:r>
                <a:rPr lang="en-GB" sz="800">
                  <a:latin typeface="A little sunshine" panose="02000603000000000000" pitchFamily="2" charset="0"/>
                  <a:ea typeface="A little sunshine" panose="02000603000000000000" pitchFamily="2" charset="0"/>
                </a:rPr>
                <a:t>This represents the 5 boys</a:t>
              </a:r>
            </a:p>
          </p:txBody>
        </p:sp>
        <p:sp>
          <p:nvSpPr>
            <p:cNvPr id="91" name="Right Brace 90">
              <a:extLst>
                <a:ext uri="{FF2B5EF4-FFF2-40B4-BE49-F238E27FC236}">
                  <a16:creationId xmlns:a16="http://schemas.microsoft.com/office/drawing/2014/main" id="{8A473790-BA71-4E79-BF8B-6141B8CC50BD}"/>
                </a:ext>
              </a:extLst>
            </p:cNvPr>
            <p:cNvSpPr/>
            <p:nvPr/>
          </p:nvSpPr>
          <p:spPr>
            <a:xfrm>
              <a:off x="4549779" y="3540928"/>
              <a:ext cx="162207" cy="63116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92" name="Rectangle 91">
              <a:extLst>
                <a:ext uri="{FF2B5EF4-FFF2-40B4-BE49-F238E27FC236}">
                  <a16:creationId xmlns:a16="http://schemas.microsoft.com/office/drawing/2014/main" id="{A1641769-1E90-4DB1-ACF1-BFAF1554C211}"/>
                </a:ext>
              </a:extLst>
            </p:cNvPr>
            <p:cNvSpPr/>
            <p:nvPr/>
          </p:nvSpPr>
          <p:spPr>
            <a:xfrm>
              <a:off x="4643404" y="3510946"/>
              <a:ext cx="731791" cy="711230"/>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This is the “whole” – boys and girls together</a:t>
              </a:r>
            </a:p>
          </p:txBody>
        </p:sp>
      </p:grpSp>
      <p:sp>
        <p:nvSpPr>
          <p:cNvPr id="84" name="Rectangle 83">
            <a:extLst>
              <a:ext uri="{FF2B5EF4-FFF2-40B4-BE49-F238E27FC236}">
                <a16:creationId xmlns:a16="http://schemas.microsoft.com/office/drawing/2014/main" id="{3D0F2AB7-76FD-4DCC-9EA3-61EFB7A265E4}"/>
              </a:ext>
            </a:extLst>
          </p:cNvPr>
          <p:cNvSpPr/>
          <p:nvPr/>
        </p:nvSpPr>
        <p:spPr>
          <a:xfrm>
            <a:off x="2522183" y="6244338"/>
            <a:ext cx="604192" cy="523220"/>
          </a:xfrm>
          <a:prstGeom prst="rect">
            <a:avLst/>
          </a:prstGeom>
        </p:spPr>
        <p:txBody>
          <a:bodyPr wrap="square">
            <a:spAutoFit/>
          </a:bodyPr>
          <a:lstStyle/>
          <a:p>
            <a:r>
              <a:rPr lang="en-GB" sz="2800" b="1" dirty="0">
                <a:latin typeface="A little sunshine" panose="02000603000000000000" pitchFamily="2" charset="0"/>
                <a:ea typeface="A little sunshine" panose="02000603000000000000" pitchFamily="2" charset="0"/>
              </a:rPr>
              <a:t>5:3</a:t>
            </a:r>
            <a:endParaRPr lang="en-GB" sz="2800" dirty="0">
              <a:latin typeface="A little sunshine" panose="02000603000000000000" pitchFamily="2" charset="0"/>
              <a:ea typeface="A little sunshine" panose="02000603000000000000" pitchFamily="2" charset="0"/>
            </a:endParaRPr>
          </a:p>
        </p:txBody>
      </p:sp>
      <p:cxnSp>
        <p:nvCxnSpPr>
          <p:cNvPr id="85" name="Straight Arrow Connector 84">
            <a:extLst>
              <a:ext uri="{FF2B5EF4-FFF2-40B4-BE49-F238E27FC236}">
                <a16:creationId xmlns:a16="http://schemas.microsoft.com/office/drawing/2014/main" id="{F619C34B-8083-4E88-990B-063488E8DE16}"/>
              </a:ext>
            </a:extLst>
          </p:cNvPr>
          <p:cNvCxnSpPr>
            <a:cxnSpLocks/>
          </p:cNvCxnSpPr>
          <p:nvPr/>
        </p:nvCxnSpPr>
        <p:spPr>
          <a:xfrm flipH="1">
            <a:off x="2778717" y="6151219"/>
            <a:ext cx="121118" cy="2147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EDB896AF-6B4F-4222-89EA-0F31581D3FC7}"/>
              </a:ext>
            </a:extLst>
          </p:cNvPr>
          <p:cNvSpPr/>
          <p:nvPr/>
        </p:nvSpPr>
        <p:spPr>
          <a:xfrm>
            <a:off x="107326" y="7083509"/>
            <a:ext cx="2445223" cy="258991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TextBox 118">
            <a:extLst>
              <a:ext uri="{FF2B5EF4-FFF2-40B4-BE49-F238E27FC236}">
                <a16:creationId xmlns:a16="http://schemas.microsoft.com/office/drawing/2014/main" id="{F7877675-42BF-426E-9F6C-285F06E99E32}"/>
              </a:ext>
            </a:extLst>
          </p:cNvPr>
          <p:cNvSpPr txBox="1"/>
          <p:nvPr/>
        </p:nvSpPr>
        <p:spPr>
          <a:xfrm>
            <a:off x="-35958" y="7063733"/>
            <a:ext cx="2188645" cy="307777"/>
          </a:xfrm>
          <a:prstGeom prst="rect">
            <a:avLst/>
          </a:prstGeom>
          <a:noFill/>
        </p:spPr>
        <p:txBody>
          <a:bodyPr wrap="square" rtlCol="0">
            <a:spAutoFit/>
          </a:bodyPr>
          <a:lstStyle/>
          <a:p>
            <a:pPr algn="ctr"/>
            <a:r>
              <a:rPr lang="en-GB" sz="1400" b="1" u="sng" dirty="0">
                <a:latin typeface="A little sunshine" panose="02000603000000000000" pitchFamily="2" charset="0"/>
                <a:ea typeface="A little sunshine" panose="02000603000000000000" pitchFamily="2" charset="0"/>
              </a:rPr>
              <a:t>Sharing a whole into a given ratio</a:t>
            </a:r>
          </a:p>
        </p:txBody>
      </p:sp>
      <p:sp>
        <p:nvSpPr>
          <p:cNvPr id="120" name="Rectangle 119">
            <a:extLst>
              <a:ext uri="{FF2B5EF4-FFF2-40B4-BE49-F238E27FC236}">
                <a16:creationId xmlns:a16="http://schemas.microsoft.com/office/drawing/2014/main" id="{0D4531CF-18DF-4B21-B27C-520F4801A39D}"/>
              </a:ext>
            </a:extLst>
          </p:cNvPr>
          <p:cNvSpPr/>
          <p:nvPr/>
        </p:nvSpPr>
        <p:spPr>
          <a:xfrm>
            <a:off x="159247" y="7356173"/>
            <a:ext cx="2028014" cy="369332"/>
          </a:xfrm>
          <a:prstGeom prst="rect">
            <a:avLst/>
          </a:prstGeom>
          <a:ln>
            <a:solidFill>
              <a:schemeClr val="tx1"/>
            </a:solidFill>
          </a:ln>
        </p:spPr>
        <p:txBody>
          <a:bodyPr wrap="square">
            <a:spAutoFit/>
          </a:bodyPr>
          <a:lstStyle/>
          <a:p>
            <a:pPr algn="ctr"/>
            <a:r>
              <a:rPr lang="en-GB" sz="900">
                <a:latin typeface="A little sunshine" panose="02000603000000000000" pitchFamily="2" charset="0"/>
                <a:ea typeface="A little sunshine" panose="02000603000000000000" pitchFamily="2" charset="0"/>
              </a:rPr>
              <a:t>James and Lucy share £350 in the ratio 3:4.</a:t>
            </a:r>
          </a:p>
          <a:p>
            <a:pPr algn="ctr"/>
            <a:r>
              <a:rPr lang="en-GB" sz="900">
                <a:latin typeface="A little sunshine" panose="02000603000000000000" pitchFamily="2" charset="0"/>
                <a:ea typeface="A little sunshine" panose="02000603000000000000" pitchFamily="2" charset="0"/>
              </a:rPr>
              <a:t>Work out how much each person earns</a:t>
            </a:r>
          </a:p>
        </p:txBody>
      </p:sp>
      <p:sp>
        <p:nvSpPr>
          <p:cNvPr id="121" name="Rectangle 120">
            <a:extLst>
              <a:ext uri="{FF2B5EF4-FFF2-40B4-BE49-F238E27FC236}">
                <a16:creationId xmlns:a16="http://schemas.microsoft.com/office/drawing/2014/main" id="{E5057996-F0E3-48ED-A81B-AC6381134D43}"/>
              </a:ext>
            </a:extLst>
          </p:cNvPr>
          <p:cNvSpPr/>
          <p:nvPr/>
        </p:nvSpPr>
        <p:spPr>
          <a:xfrm>
            <a:off x="161821" y="7883295"/>
            <a:ext cx="723936" cy="530915"/>
          </a:xfrm>
          <a:prstGeom prst="rect">
            <a:avLst/>
          </a:prstGeom>
        </p:spPr>
        <p:txBody>
          <a:bodyPr wrap="square">
            <a:spAutoFit/>
          </a:bodyPr>
          <a:lstStyle/>
          <a:p>
            <a:pPr algn="ctr"/>
            <a:r>
              <a:rPr lang="en-GB" sz="1050">
                <a:latin typeface="A little sunshine" panose="02000603000000000000" pitchFamily="2" charset="0"/>
                <a:ea typeface="A little sunshine" panose="02000603000000000000" pitchFamily="2" charset="0"/>
              </a:rPr>
              <a:t>James: Lucy</a:t>
            </a:r>
          </a:p>
          <a:p>
            <a:pPr algn="ctr"/>
            <a:r>
              <a:rPr lang="en-GB" b="1">
                <a:latin typeface="A little sunshine" panose="02000603000000000000" pitchFamily="2" charset="0"/>
                <a:ea typeface="A little sunshine" panose="02000603000000000000" pitchFamily="2" charset="0"/>
              </a:rPr>
              <a:t>3 : 4</a:t>
            </a:r>
            <a:endParaRPr lang="en-GB" sz="4000" b="1">
              <a:latin typeface="A little sunshine" panose="02000603000000000000" pitchFamily="2" charset="0"/>
              <a:ea typeface="A little sunshine" panose="02000603000000000000" pitchFamily="2" charset="0"/>
            </a:endParaRPr>
          </a:p>
        </p:txBody>
      </p:sp>
      <p:grpSp>
        <p:nvGrpSpPr>
          <p:cNvPr id="122" name="Group 121">
            <a:extLst>
              <a:ext uri="{FF2B5EF4-FFF2-40B4-BE49-F238E27FC236}">
                <a16:creationId xmlns:a16="http://schemas.microsoft.com/office/drawing/2014/main" id="{6C53A0F1-0945-4C55-BFCA-E587C09AD5D3}"/>
              </a:ext>
            </a:extLst>
          </p:cNvPr>
          <p:cNvGrpSpPr/>
          <p:nvPr/>
        </p:nvGrpSpPr>
        <p:grpSpPr>
          <a:xfrm>
            <a:off x="1173254" y="7692661"/>
            <a:ext cx="1090767" cy="906427"/>
            <a:chOff x="950755" y="7643430"/>
            <a:chExt cx="1090767" cy="906427"/>
          </a:xfrm>
        </p:grpSpPr>
        <p:grpSp>
          <p:nvGrpSpPr>
            <p:cNvPr id="154" name="Group 153">
              <a:extLst>
                <a:ext uri="{FF2B5EF4-FFF2-40B4-BE49-F238E27FC236}">
                  <a16:creationId xmlns:a16="http://schemas.microsoft.com/office/drawing/2014/main" id="{2995FA57-6D2B-4AF4-BBE7-85F07258E03E}"/>
                </a:ext>
              </a:extLst>
            </p:cNvPr>
            <p:cNvGrpSpPr/>
            <p:nvPr/>
          </p:nvGrpSpPr>
          <p:grpSpPr>
            <a:xfrm>
              <a:off x="971387" y="7941807"/>
              <a:ext cx="491280" cy="307706"/>
              <a:chOff x="1154417" y="7876527"/>
              <a:chExt cx="491280" cy="307706"/>
            </a:xfrm>
          </p:grpSpPr>
          <p:grpSp>
            <p:nvGrpSpPr>
              <p:cNvPr id="161" name="Group 160">
                <a:extLst>
                  <a:ext uri="{FF2B5EF4-FFF2-40B4-BE49-F238E27FC236}">
                    <a16:creationId xmlns:a16="http://schemas.microsoft.com/office/drawing/2014/main" id="{37FDED92-2B8A-41DD-9BDA-236A90C3D6B1}"/>
                  </a:ext>
                </a:extLst>
              </p:cNvPr>
              <p:cNvGrpSpPr/>
              <p:nvPr/>
            </p:nvGrpSpPr>
            <p:grpSpPr>
              <a:xfrm>
                <a:off x="1158582" y="7876527"/>
                <a:ext cx="368928" cy="136477"/>
                <a:chOff x="1158582" y="7876527"/>
                <a:chExt cx="368928" cy="136477"/>
              </a:xfrm>
            </p:grpSpPr>
            <p:sp>
              <p:nvSpPr>
                <p:cNvPr id="168" name="Rectangle 167">
                  <a:extLst>
                    <a:ext uri="{FF2B5EF4-FFF2-40B4-BE49-F238E27FC236}">
                      <a16:creationId xmlns:a16="http://schemas.microsoft.com/office/drawing/2014/main" id="{9D076F0B-3D21-4DA8-B494-D9A36BABC68F}"/>
                    </a:ext>
                  </a:extLst>
                </p:cNvPr>
                <p:cNvSpPr/>
                <p:nvPr/>
              </p:nvSpPr>
              <p:spPr>
                <a:xfrm>
                  <a:off x="1158582" y="7876529"/>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a:extLst>
                    <a:ext uri="{FF2B5EF4-FFF2-40B4-BE49-F238E27FC236}">
                      <a16:creationId xmlns:a16="http://schemas.microsoft.com/office/drawing/2014/main" id="{70033463-FB82-4EAA-957D-9F7468F1C9D4}"/>
                    </a:ext>
                  </a:extLst>
                </p:cNvPr>
                <p:cNvSpPr/>
                <p:nvPr/>
              </p:nvSpPr>
              <p:spPr>
                <a:xfrm>
                  <a:off x="1281210" y="7876528"/>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Rectangle 169">
                  <a:extLst>
                    <a:ext uri="{FF2B5EF4-FFF2-40B4-BE49-F238E27FC236}">
                      <a16:creationId xmlns:a16="http://schemas.microsoft.com/office/drawing/2014/main" id="{5D8ADD05-87BC-46AA-AB7B-7F27F95237A0}"/>
                    </a:ext>
                  </a:extLst>
                </p:cNvPr>
                <p:cNvSpPr/>
                <p:nvPr/>
              </p:nvSpPr>
              <p:spPr>
                <a:xfrm>
                  <a:off x="1403838" y="7876527"/>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2" name="Group 161">
                <a:extLst>
                  <a:ext uri="{FF2B5EF4-FFF2-40B4-BE49-F238E27FC236}">
                    <a16:creationId xmlns:a16="http://schemas.microsoft.com/office/drawing/2014/main" id="{42CB0E3F-C02D-4D1C-827A-52D31A4AFD0D}"/>
                  </a:ext>
                </a:extLst>
              </p:cNvPr>
              <p:cNvGrpSpPr/>
              <p:nvPr/>
            </p:nvGrpSpPr>
            <p:grpSpPr>
              <a:xfrm>
                <a:off x="1154417" y="8047756"/>
                <a:ext cx="491280" cy="136477"/>
                <a:chOff x="1167200" y="8141986"/>
                <a:chExt cx="491280" cy="136477"/>
              </a:xfrm>
            </p:grpSpPr>
            <p:grpSp>
              <p:nvGrpSpPr>
                <p:cNvPr id="163" name="Group 162">
                  <a:extLst>
                    <a:ext uri="{FF2B5EF4-FFF2-40B4-BE49-F238E27FC236}">
                      <a16:creationId xmlns:a16="http://schemas.microsoft.com/office/drawing/2014/main" id="{8DFBB723-8C52-45B9-BBA0-6CD8C31C818B}"/>
                    </a:ext>
                  </a:extLst>
                </p:cNvPr>
                <p:cNvGrpSpPr/>
                <p:nvPr/>
              </p:nvGrpSpPr>
              <p:grpSpPr>
                <a:xfrm>
                  <a:off x="1167200" y="8141986"/>
                  <a:ext cx="368928" cy="136477"/>
                  <a:chOff x="1158582" y="7876527"/>
                  <a:chExt cx="368928" cy="136477"/>
                </a:xfrm>
              </p:grpSpPr>
              <p:sp>
                <p:nvSpPr>
                  <p:cNvPr id="165" name="Rectangle 164">
                    <a:extLst>
                      <a:ext uri="{FF2B5EF4-FFF2-40B4-BE49-F238E27FC236}">
                        <a16:creationId xmlns:a16="http://schemas.microsoft.com/office/drawing/2014/main" id="{9D18AE2A-63FD-4DB6-ABF3-44612C5B9CCD}"/>
                      </a:ext>
                    </a:extLst>
                  </p:cNvPr>
                  <p:cNvSpPr/>
                  <p:nvPr/>
                </p:nvSpPr>
                <p:spPr>
                  <a:xfrm>
                    <a:off x="1158582" y="7876529"/>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6" name="Rectangle 165">
                    <a:extLst>
                      <a:ext uri="{FF2B5EF4-FFF2-40B4-BE49-F238E27FC236}">
                        <a16:creationId xmlns:a16="http://schemas.microsoft.com/office/drawing/2014/main" id="{0AB96655-3228-4E69-9740-7D399920C54F}"/>
                      </a:ext>
                    </a:extLst>
                  </p:cNvPr>
                  <p:cNvSpPr/>
                  <p:nvPr/>
                </p:nvSpPr>
                <p:spPr>
                  <a:xfrm>
                    <a:off x="1281210" y="7876528"/>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7" name="Rectangle 166">
                    <a:extLst>
                      <a:ext uri="{FF2B5EF4-FFF2-40B4-BE49-F238E27FC236}">
                        <a16:creationId xmlns:a16="http://schemas.microsoft.com/office/drawing/2014/main" id="{1696975E-C1D3-4D90-A381-E4D28A936E3E}"/>
                      </a:ext>
                    </a:extLst>
                  </p:cNvPr>
                  <p:cNvSpPr/>
                  <p:nvPr/>
                </p:nvSpPr>
                <p:spPr>
                  <a:xfrm>
                    <a:off x="1403838" y="7876527"/>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4" name="Rectangle 163">
                  <a:extLst>
                    <a:ext uri="{FF2B5EF4-FFF2-40B4-BE49-F238E27FC236}">
                      <a16:creationId xmlns:a16="http://schemas.microsoft.com/office/drawing/2014/main" id="{1B744440-B572-4EEF-A442-3C12E1274DEA}"/>
                    </a:ext>
                  </a:extLst>
                </p:cNvPr>
                <p:cNvSpPr/>
                <p:nvPr/>
              </p:nvSpPr>
              <p:spPr>
                <a:xfrm>
                  <a:off x="1534808" y="8141986"/>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55" name="Left Brace 154">
              <a:extLst>
                <a:ext uri="{FF2B5EF4-FFF2-40B4-BE49-F238E27FC236}">
                  <a16:creationId xmlns:a16="http://schemas.microsoft.com/office/drawing/2014/main" id="{6D4DDC0B-5384-4A58-8ED4-1459866A4B8D}"/>
                </a:ext>
              </a:extLst>
            </p:cNvPr>
            <p:cNvSpPr/>
            <p:nvPr/>
          </p:nvSpPr>
          <p:spPr>
            <a:xfrm rot="16200000" flipH="1">
              <a:off x="1117701" y="7690457"/>
              <a:ext cx="59836" cy="39372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6" name="Rectangle 155">
              <a:extLst>
                <a:ext uri="{FF2B5EF4-FFF2-40B4-BE49-F238E27FC236}">
                  <a16:creationId xmlns:a16="http://schemas.microsoft.com/office/drawing/2014/main" id="{A3FDBC4C-FFC7-4AA4-94DC-4E5743B6F128}"/>
                </a:ext>
              </a:extLst>
            </p:cNvPr>
            <p:cNvSpPr/>
            <p:nvPr/>
          </p:nvSpPr>
          <p:spPr>
            <a:xfrm>
              <a:off x="950755" y="7643430"/>
              <a:ext cx="423650"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James</a:t>
              </a:r>
            </a:p>
          </p:txBody>
        </p:sp>
        <p:sp>
          <p:nvSpPr>
            <p:cNvPr id="157" name="Left Brace 156">
              <a:extLst>
                <a:ext uri="{FF2B5EF4-FFF2-40B4-BE49-F238E27FC236}">
                  <a16:creationId xmlns:a16="http://schemas.microsoft.com/office/drawing/2014/main" id="{F2F0891B-0466-4CD1-9525-338C5FA688D9}"/>
                </a:ext>
              </a:extLst>
            </p:cNvPr>
            <p:cNvSpPr/>
            <p:nvPr/>
          </p:nvSpPr>
          <p:spPr>
            <a:xfrm rot="16200000">
              <a:off x="1180199" y="8079465"/>
              <a:ext cx="64366" cy="48198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8" name="Rectangle 157">
              <a:extLst>
                <a:ext uri="{FF2B5EF4-FFF2-40B4-BE49-F238E27FC236}">
                  <a16:creationId xmlns:a16="http://schemas.microsoft.com/office/drawing/2014/main" id="{BEF0E0DE-C5A3-4FEC-A574-5C1FA48335DF}"/>
                </a:ext>
              </a:extLst>
            </p:cNvPr>
            <p:cNvSpPr/>
            <p:nvPr/>
          </p:nvSpPr>
          <p:spPr>
            <a:xfrm>
              <a:off x="996728" y="8319025"/>
              <a:ext cx="423650"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Lucy</a:t>
              </a:r>
            </a:p>
          </p:txBody>
        </p:sp>
        <p:sp>
          <p:nvSpPr>
            <p:cNvPr id="159" name="Right Brace 158">
              <a:extLst>
                <a:ext uri="{FF2B5EF4-FFF2-40B4-BE49-F238E27FC236}">
                  <a16:creationId xmlns:a16="http://schemas.microsoft.com/office/drawing/2014/main" id="{B7D51409-EE0A-411A-A6C8-C2C09ACA0346}"/>
                </a:ext>
              </a:extLst>
            </p:cNvPr>
            <p:cNvSpPr/>
            <p:nvPr/>
          </p:nvSpPr>
          <p:spPr>
            <a:xfrm>
              <a:off x="1510324" y="7917239"/>
              <a:ext cx="135373" cy="34014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0" name="Rectangle 159">
              <a:extLst>
                <a:ext uri="{FF2B5EF4-FFF2-40B4-BE49-F238E27FC236}">
                  <a16:creationId xmlns:a16="http://schemas.microsoft.com/office/drawing/2014/main" id="{30EDD199-FA05-43C3-BB42-97C09310028E}"/>
                </a:ext>
              </a:extLst>
            </p:cNvPr>
            <p:cNvSpPr/>
            <p:nvPr/>
          </p:nvSpPr>
          <p:spPr>
            <a:xfrm>
              <a:off x="1617872" y="7971897"/>
              <a:ext cx="423650"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£350</a:t>
              </a:r>
            </a:p>
          </p:txBody>
        </p:sp>
      </p:grpSp>
      <p:sp>
        <p:nvSpPr>
          <p:cNvPr id="123" name="Rectangle 122">
            <a:extLst>
              <a:ext uri="{FF2B5EF4-FFF2-40B4-BE49-F238E27FC236}">
                <a16:creationId xmlns:a16="http://schemas.microsoft.com/office/drawing/2014/main" id="{B6EB5928-DD3A-49CD-9A8D-4DDBC96B4FB2}"/>
              </a:ext>
            </a:extLst>
          </p:cNvPr>
          <p:cNvSpPr/>
          <p:nvPr/>
        </p:nvSpPr>
        <p:spPr>
          <a:xfrm>
            <a:off x="47039" y="7695842"/>
            <a:ext cx="1004983" cy="230832"/>
          </a:xfrm>
          <a:prstGeom prst="rect">
            <a:avLst/>
          </a:prstGeom>
        </p:spPr>
        <p:txBody>
          <a:bodyPr wrap="square">
            <a:spAutoFit/>
          </a:bodyPr>
          <a:lstStyle/>
          <a:p>
            <a:r>
              <a:rPr lang="en-GB" sz="900" b="1" u="sng">
                <a:latin typeface="A little sunshine" panose="02000603000000000000" pitchFamily="2" charset="0"/>
                <a:ea typeface="A little sunshine" panose="02000603000000000000" pitchFamily="2" charset="0"/>
              </a:rPr>
              <a:t>Model the Question</a:t>
            </a:r>
          </a:p>
        </p:txBody>
      </p:sp>
      <p:sp>
        <p:nvSpPr>
          <p:cNvPr id="124" name="Rectangle 123">
            <a:extLst>
              <a:ext uri="{FF2B5EF4-FFF2-40B4-BE49-F238E27FC236}">
                <a16:creationId xmlns:a16="http://schemas.microsoft.com/office/drawing/2014/main" id="{0CDE1CDC-622C-4D56-80A3-44E2D9A89795}"/>
              </a:ext>
            </a:extLst>
          </p:cNvPr>
          <p:cNvSpPr/>
          <p:nvPr/>
        </p:nvSpPr>
        <p:spPr>
          <a:xfrm>
            <a:off x="55963" y="8519340"/>
            <a:ext cx="1110895" cy="230832"/>
          </a:xfrm>
          <a:prstGeom prst="rect">
            <a:avLst/>
          </a:prstGeom>
        </p:spPr>
        <p:txBody>
          <a:bodyPr wrap="square">
            <a:spAutoFit/>
          </a:bodyPr>
          <a:lstStyle/>
          <a:p>
            <a:r>
              <a:rPr lang="en-GB" sz="900" b="1" u="sng">
                <a:latin typeface="A little sunshine" panose="02000603000000000000" pitchFamily="2" charset="0"/>
                <a:ea typeface="A little sunshine" panose="02000603000000000000" pitchFamily="2" charset="0"/>
              </a:rPr>
              <a:t>Find the value of one part</a:t>
            </a:r>
          </a:p>
        </p:txBody>
      </p:sp>
      <p:grpSp>
        <p:nvGrpSpPr>
          <p:cNvPr id="125" name="Group 124">
            <a:extLst>
              <a:ext uri="{FF2B5EF4-FFF2-40B4-BE49-F238E27FC236}">
                <a16:creationId xmlns:a16="http://schemas.microsoft.com/office/drawing/2014/main" id="{FC8B8206-1DDF-4973-B195-761382E463E4}"/>
              </a:ext>
            </a:extLst>
          </p:cNvPr>
          <p:cNvGrpSpPr/>
          <p:nvPr/>
        </p:nvGrpSpPr>
        <p:grpSpPr>
          <a:xfrm>
            <a:off x="864088" y="9071353"/>
            <a:ext cx="709435" cy="338554"/>
            <a:chOff x="123846" y="8607872"/>
            <a:chExt cx="638109" cy="338554"/>
          </a:xfrm>
        </p:grpSpPr>
        <p:sp>
          <p:nvSpPr>
            <p:cNvPr id="152" name="Rectangle 151">
              <a:extLst>
                <a:ext uri="{FF2B5EF4-FFF2-40B4-BE49-F238E27FC236}">
                  <a16:creationId xmlns:a16="http://schemas.microsoft.com/office/drawing/2014/main" id="{E0575DA3-A51C-4983-9691-953A12ADF168}"/>
                </a:ext>
              </a:extLst>
            </p:cNvPr>
            <p:cNvSpPr/>
            <p:nvPr/>
          </p:nvSpPr>
          <p:spPr>
            <a:xfrm>
              <a:off x="123846" y="8655051"/>
              <a:ext cx="123672" cy="1364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3" name="Rectangle 152">
              <a:extLst>
                <a:ext uri="{FF2B5EF4-FFF2-40B4-BE49-F238E27FC236}">
                  <a16:creationId xmlns:a16="http://schemas.microsoft.com/office/drawing/2014/main" id="{C200EDC7-4281-42EF-995C-27ADABF07F35}"/>
                </a:ext>
              </a:extLst>
            </p:cNvPr>
            <p:cNvSpPr/>
            <p:nvPr/>
          </p:nvSpPr>
          <p:spPr>
            <a:xfrm>
              <a:off x="202321" y="8607872"/>
              <a:ext cx="559634" cy="338554"/>
            </a:xfrm>
            <a:prstGeom prst="rect">
              <a:avLst/>
            </a:prstGeom>
          </p:spPr>
          <p:txBody>
            <a:bodyPr wrap="square">
              <a:spAutoFit/>
            </a:bodyPr>
            <a:lstStyle/>
            <a:p>
              <a:r>
                <a:rPr lang="en-GB" sz="800">
                  <a:latin typeface="A little sunshine" panose="02000603000000000000" pitchFamily="2" charset="0"/>
                  <a:ea typeface="A little sunshine" panose="02000603000000000000" pitchFamily="2" charset="0"/>
                </a:rPr>
                <a:t>= one part </a:t>
              </a:r>
            </a:p>
            <a:p>
              <a:r>
                <a:rPr lang="en-GB" sz="800">
                  <a:latin typeface="A little sunshine" panose="02000603000000000000" pitchFamily="2" charset="0"/>
                  <a:ea typeface="A little sunshine" panose="02000603000000000000" pitchFamily="2" charset="0"/>
                </a:rPr>
                <a:t>= </a:t>
              </a:r>
              <a:r>
                <a:rPr lang="en-GB" sz="800" b="1">
                  <a:latin typeface="A little sunshine" panose="02000603000000000000" pitchFamily="2" charset="0"/>
                  <a:ea typeface="A little sunshine" panose="02000603000000000000" pitchFamily="2" charset="0"/>
                </a:rPr>
                <a:t>£50</a:t>
              </a:r>
              <a:endParaRPr lang="en-GB" sz="800">
                <a:latin typeface="A little sunshine" panose="02000603000000000000" pitchFamily="2" charset="0"/>
                <a:ea typeface="A little sunshine" panose="02000603000000000000" pitchFamily="2" charset="0"/>
              </a:endParaRPr>
            </a:p>
          </p:txBody>
        </p:sp>
      </p:grpSp>
      <p:sp>
        <p:nvSpPr>
          <p:cNvPr id="126" name="Rectangle 125">
            <a:extLst>
              <a:ext uri="{FF2B5EF4-FFF2-40B4-BE49-F238E27FC236}">
                <a16:creationId xmlns:a16="http://schemas.microsoft.com/office/drawing/2014/main" id="{6F47A938-98D9-4FA2-A92A-BC3C223CF8EA}"/>
              </a:ext>
            </a:extLst>
          </p:cNvPr>
          <p:cNvSpPr/>
          <p:nvPr/>
        </p:nvSpPr>
        <p:spPr>
          <a:xfrm>
            <a:off x="83530" y="8676522"/>
            <a:ext cx="1120324" cy="461665"/>
          </a:xfrm>
          <a:prstGeom prst="rect">
            <a:avLst/>
          </a:prstGeom>
        </p:spPr>
        <p:txBody>
          <a:bodyPr wrap="square">
            <a:spAutoFit/>
          </a:bodyPr>
          <a:lstStyle/>
          <a:p>
            <a:r>
              <a:rPr lang="en-GB" sz="800">
                <a:latin typeface="A little sunshine" panose="02000603000000000000" pitchFamily="2" charset="0"/>
                <a:ea typeface="A little sunshine" panose="02000603000000000000" pitchFamily="2" charset="0"/>
              </a:rPr>
              <a:t>Whole: £350</a:t>
            </a:r>
          </a:p>
          <a:p>
            <a:r>
              <a:rPr lang="en-GB" sz="800">
                <a:latin typeface="A little sunshine" panose="02000603000000000000" pitchFamily="2" charset="0"/>
                <a:ea typeface="A little sunshine" panose="02000603000000000000" pitchFamily="2" charset="0"/>
              </a:rPr>
              <a:t>7 parts to share between</a:t>
            </a:r>
          </a:p>
          <a:p>
            <a:r>
              <a:rPr lang="en-GB" sz="800">
                <a:latin typeface="A little sunshine" panose="02000603000000000000" pitchFamily="2" charset="0"/>
                <a:ea typeface="A little sunshine" panose="02000603000000000000" pitchFamily="2" charset="0"/>
              </a:rPr>
              <a:t>(3 James, 4 Lucy)</a:t>
            </a:r>
          </a:p>
        </p:txBody>
      </p:sp>
      <p:sp>
        <p:nvSpPr>
          <p:cNvPr id="127" name="Rectangle 126">
            <a:extLst>
              <a:ext uri="{FF2B5EF4-FFF2-40B4-BE49-F238E27FC236}">
                <a16:creationId xmlns:a16="http://schemas.microsoft.com/office/drawing/2014/main" id="{400C7076-16EB-4E2F-B496-2EFD4F821E6C}"/>
              </a:ext>
            </a:extLst>
          </p:cNvPr>
          <p:cNvSpPr/>
          <p:nvPr/>
        </p:nvSpPr>
        <p:spPr>
          <a:xfrm>
            <a:off x="96441" y="9244780"/>
            <a:ext cx="839135" cy="215444"/>
          </a:xfrm>
          <a:prstGeom prst="rect">
            <a:avLst/>
          </a:prstGeom>
        </p:spPr>
        <p:txBody>
          <a:bodyPr wrap="square">
            <a:spAutoFit/>
          </a:bodyPr>
          <a:lstStyle/>
          <a:p>
            <a:r>
              <a:rPr lang="en-GB" sz="800" b="1" dirty="0">
                <a:latin typeface="A little sunshine" panose="02000603000000000000" pitchFamily="2" charset="0"/>
                <a:ea typeface="A little sunshine" panose="02000603000000000000" pitchFamily="2" charset="0"/>
              </a:rPr>
              <a:t>£350 ÷ 7 = £50</a:t>
            </a:r>
          </a:p>
        </p:txBody>
      </p:sp>
      <p:grpSp>
        <p:nvGrpSpPr>
          <p:cNvPr id="128" name="Group 127">
            <a:extLst>
              <a:ext uri="{FF2B5EF4-FFF2-40B4-BE49-F238E27FC236}">
                <a16:creationId xmlns:a16="http://schemas.microsoft.com/office/drawing/2014/main" id="{6D937E9E-F3A5-42CA-82BD-18EB2D1625BF}"/>
              </a:ext>
            </a:extLst>
          </p:cNvPr>
          <p:cNvGrpSpPr/>
          <p:nvPr/>
        </p:nvGrpSpPr>
        <p:grpSpPr>
          <a:xfrm>
            <a:off x="1316037" y="8573019"/>
            <a:ext cx="1309077" cy="930542"/>
            <a:chOff x="732445" y="7643430"/>
            <a:chExt cx="1309077" cy="930542"/>
          </a:xfrm>
        </p:grpSpPr>
        <p:grpSp>
          <p:nvGrpSpPr>
            <p:cNvPr id="135" name="Group 134">
              <a:extLst>
                <a:ext uri="{FF2B5EF4-FFF2-40B4-BE49-F238E27FC236}">
                  <a16:creationId xmlns:a16="http://schemas.microsoft.com/office/drawing/2014/main" id="{9160C24A-9F31-4C42-A1A3-3E1AADE03F9D}"/>
                </a:ext>
              </a:extLst>
            </p:cNvPr>
            <p:cNvGrpSpPr/>
            <p:nvPr/>
          </p:nvGrpSpPr>
          <p:grpSpPr>
            <a:xfrm>
              <a:off x="971387" y="7941807"/>
              <a:ext cx="491280" cy="307706"/>
              <a:chOff x="1154417" y="7876527"/>
              <a:chExt cx="491280" cy="307706"/>
            </a:xfrm>
          </p:grpSpPr>
          <p:grpSp>
            <p:nvGrpSpPr>
              <p:cNvPr id="142" name="Group 141">
                <a:extLst>
                  <a:ext uri="{FF2B5EF4-FFF2-40B4-BE49-F238E27FC236}">
                    <a16:creationId xmlns:a16="http://schemas.microsoft.com/office/drawing/2014/main" id="{CE1E51DB-A6DF-42CD-84D1-3093A5B76FFB}"/>
                  </a:ext>
                </a:extLst>
              </p:cNvPr>
              <p:cNvGrpSpPr/>
              <p:nvPr/>
            </p:nvGrpSpPr>
            <p:grpSpPr>
              <a:xfrm>
                <a:off x="1158582" y="7876527"/>
                <a:ext cx="368928" cy="136477"/>
                <a:chOff x="1158582" y="7876527"/>
                <a:chExt cx="368928" cy="136477"/>
              </a:xfrm>
            </p:grpSpPr>
            <p:sp>
              <p:nvSpPr>
                <p:cNvPr id="149" name="Rectangle 148">
                  <a:extLst>
                    <a:ext uri="{FF2B5EF4-FFF2-40B4-BE49-F238E27FC236}">
                      <a16:creationId xmlns:a16="http://schemas.microsoft.com/office/drawing/2014/main" id="{13DC8C7E-45C6-4D01-BC89-D95D92047AF7}"/>
                    </a:ext>
                  </a:extLst>
                </p:cNvPr>
                <p:cNvSpPr/>
                <p:nvPr/>
              </p:nvSpPr>
              <p:spPr>
                <a:xfrm>
                  <a:off x="1158582" y="7876529"/>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Rectangle 149">
                  <a:extLst>
                    <a:ext uri="{FF2B5EF4-FFF2-40B4-BE49-F238E27FC236}">
                      <a16:creationId xmlns:a16="http://schemas.microsoft.com/office/drawing/2014/main" id="{E3189CD0-B86B-4AB4-8A92-AEE4DE63B884}"/>
                    </a:ext>
                  </a:extLst>
                </p:cNvPr>
                <p:cNvSpPr/>
                <p:nvPr/>
              </p:nvSpPr>
              <p:spPr>
                <a:xfrm>
                  <a:off x="1281210" y="7876528"/>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1" name="Rectangle 150">
                  <a:extLst>
                    <a:ext uri="{FF2B5EF4-FFF2-40B4-BE49-F238E27FC236}">
                      <a16:creationId xmlns:a16="http://schemas.microsoft.com/office/drawing/2014/main" id="{F2B3B75A-4807-43B3-80CE-2A0BD94F2622}"/>
                    </a:ext>
                  </a:extLst>
                </p:cNvPr>
                <p:cNvSpPr/>
                <p:nvPr/>
              </p:nvSpPr>
              <p:spPr>
                <a:xfrm>
                  <a:off x="1403838" y="7876527"/>
                  <a:ext cx="123672" cy="136475"/>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3" name="Group 142">
                <a:extLst>
                  <a:ext uri="{FF2B5EF4-FFF2-40B4-BE49-F238E27FC236}">
                    <a16:creationId xmlns:a16="http://schemas.microsoft.com/office/drawing/2014/main" id="{8869D14D-18DE-458D-BF96-8BCF476C62C1}"/>
                  </a:ext>
                </a:extLst>
              </p:cNvPr>
              <p:cNvGrpSpPr/>
              <p:nvPr/>
            </p:nvGrpSpPr>
            <p:grpSpPr>
              <a:xfrm>
                <a:off x="1154417" y="8047756"/>
                <a:ext cx="491280" cy="136477"/>
                <a:chOff x="1167200" y="8141986"/>
                <a:chExt cx="491280" cy="136477"/>
              </a:xfrm>
            </p:grpSpPr>
            <p:grpSp>
              <p:nvGrpSpPr>
                <p:cNvPr id="144" name="Group 143">
                  <a:extLst>
                    <a:ext uri="{FF2B5EF4-FFF2-40B4-BE49-F238E27FC236}">
                      <a16:creationId xmlns:a16="http://schemas.microsoft.com/office/drawing/2014/main" id="{D164D1E3-2395-4B15-817D-B42870B47EC7}"/>
                    </a:ext>
                  </a:extLst>
                </p:cNvPr>
                <p:cNvGrpSpPr/>
                <p:nvPr/>
              </p:nvGrpSpPr>
              <p:grpSpPr>
                <a:xfrm>
                  <a:off x="1167200" y="8141986"/>
                  <a:ext cx="368928" cy="136477"/>
                  <a:chOff x="1158582" y="7876527"/>
                  <a:chExt cx="368928" cy="136477"/>
                </a:xfrm>
              </p:grpSpPr>
              <p:sp>
                <p:nvSpPr>
                  <p:cNvPr id="146" name="Rectangle 145">
                    <a:extLst>
                      <a:ext uri="{FF2B5EF4-FFF2-40B4-BE49-F238E27FC236}">
                        <a16:creationId xmlns:a16="http://schemas.microsoft.com/office/drawing/2014/main" id="{8780F14B-826E-4A0F-B5CE-694047035EDB}"/>
                      </a:ext>
                    </a:extLst>
                  </p:cNvPr>
                  <p:cNvSpPr/>
                  <p:nvPr/>
                </p:nvSpPr>
                <p:spPr>
                  <a:xfrm>
                    <a:off x="1158582" y="7876529"/>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Rectangle 146">
                    <a:extLst>
                      <a:ext uri="{FF2B5EF4-FFF2-40B4-BE49-F238E27FC236}">
                        <a16:creationId xmlns:a16="http://schemas.microsoft.com/office/drawing/2014/main" id="{32D5A9FC-8042-46B0-882C-EB176B2F0066}"/>
                      </a:ext>
                    </a:extLst>
                  </p:cNvPr>
                  <p:cNvSpPr/>
                  <p:nvPr/>
                </p:nvSpPr>
                <p:spPr>
                  <a:xfrm>
                    <a:off x="1281210" y="7876528"/>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147">
                    <a:extLst>
                      <a:ext uri="{FF2B5EF4-FFF2-40B4-BE49-F238E27FC236}">
                        <a16:creationId xmlns:a16="http://schemas.microsoft.com/office/drawing/2014/main" id="{A5397FE8-C6B6-4408-B7E2-32F341343A24}"/>
                      </a:ext>
                    </a:extLst>
                  </p:cNvPr>
                  <p:cNvSpPr/>
                  <p:nvPr/>
                </p:nvSpPr>
                <p:spPr>
                  <a:xfrm>
                    <a:off x="1403838" y="7876527"/>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5" name="Rectangle 144">
                  <a:extLst>
                    <a:ext uri="{FF2B5EF4-FFF2-40B4-BE49-F238E27FC236}">
                      <a16:creationId xmlns:a16="http://schemas.microsoft.com/office/drawing/2014/main" id="{A4107E4C-C0E4-49F3-BEE1-23FE6CDB5974}"/>
                    </a:ext>
                  </a:extLst>
                </p:cNvPr>
                <p:cNvSpPr/>
                <p:nvPr/>
              </p:nvSpPr>
              <p:spPr>
                <a:xfrm>
                  <a:off x="1534808" y="8141986"/>
                  <a:ext cx="123672" cy="136475"/>
                </a:xfrm>
                <a:prstGeom prst="rect">
                  <a:avLst/>
                </a:prstGeom>
                <a:solidFill>
                  <a:srgbClr val="CC33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36" name="Left Brace 135">
              <a:extLst>
                <a:ext uri="{FF2B5EF4-FFF2-40B4-BE49-F238E27FC236}">
                  <a16:creationId xmlns:a16="http://schemas.microsoft.com/office/drawing/2014/main" id="{7824755F-31A5-4A3C-ADFC-4715F615DFC5}"/>
                </a:ext>
              </a:extLst>
            </p:cNvPr>
            <p:cNvSpPr/>
            <p:nvPr/>
          </p:nvSpPr>
          <p:spPr>
            <a:xfrm rot="16200000" flipH="1">
              <a:off x="1117701" y="7690457"/>
              <a:ext cx="59836" cy="39372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7" name="Rectangle 136">
              <a:extLst>
                <a:ext uri="{FF2B5EF4-FFF2-40B4-BE49-F238E27FC236}">
                  <a16:creationId xmlns:a16="http://schemas.microsoft.com/office/drawing/2014/main" id="{C10B635D-9FA9-49BF-8682-FD3C299016A7}"/>
                </a:ext>
              </a:extLst>
            </p:cNvPr>
            <p:cNvSpPr/>
            <p:nvPr/>
          </p:nvSpPr>
          <p:spPr>
            <a:xfrm>
              <a:off x="732445" y="7643430"/>
              <a:ext cx="1129806" cy="2308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James = 3 x £50 = £150</a:t>
              </a:r>
            </a:p>
          </p:txBody>
        </p:sp>
        <p:sp>
          <p:nvSpPr>
            <p:cNvPr id="138" name="Left Brace 137">
              <a:extLst>
                <a:ext uri="{FF2B5EF4-FFF2-40B4-BE49-F238E27FC236}">
                  <a16:creationId xmlns:a16="http://schemas.microsoft.com/office/drawing/2014/main" id="{209E2F68-74C1-4338-9B4F-F1B584555A04}"/>
                </a:ext>
              </a:extLst>
            </p:cNvPr>
            <p:cNvSpPr/>
            <p:nvPr/>
          </p:nvSpPr>
          <p:spPr>
            <a:xfrm rot="16200000">
              <a:off x="1180199" y="8079465"/>
              <a:ext cx="64366" cy="48198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9" name="Rectangle 138">
              <a:extLst>
                <a:ext uri="{FF2B5EF4-FFF2-40B4-BE49-F238E27FC236}">
                  <a16:creationId xmlns:a16="http://schemas.microsoft.com/office/drawing/2014/main" id="{41D69DEF-C868-4F9B-8AB7-1F8A95919F45}"/>
                </a:ext>
              </a:extLst>
            </p:cNvPr>
            <p:cNvSpPr/>
            <p:nvPr/>
          </p:nvSpPr>
          <p:spPr>
            <a:xfrm>
              <a:off x="814730" y="8343140"/>
              <a:ext cx="1116322"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Lucy = 4 x £50 = £200</a:t>
              </a:r>
            </a:p>
          </p:txBody>
        </p:sp>
        <p:sp>
          <p:nvSpPr>
            <p:cNvPr id="140" name="Right Brace 139">
              <a:extLst>
                <a:ext uri="{FF2B5EF4-FFF2-40B4-BE49-F238E27FC236}">
                  <a16:creationId xmlns:a16="http://schemas.microsoft.com/office/drawing/2014/main" id="{68B2389C-FCFB-4A9A-BBB1-B14D8A3617AA}"/>
                </a:ext>
              </a:extLst>
            </p:cNvPr>
            <p:cNvSpPr/>
            <p:nvPr/>
          </p:nvSpPr>
          <p:spPr>
            <a:xfrm>
              <a:off x="1510324" y="7917239"/>
              <a:ext cx="135373" cy="34014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1" name="Rectangle 140">
              <a:extLst>
                <a:ext uri="{FF2B5EF4-FFF2-40B4-BE49-F238E27FC236}">
                  <a16:creationId xmlns:a16="http://schemas.microsoft.com/office/drawing/2014/main" id="{D81BC8F0-1727-4CA7-8859-03CB0A736D8C}"/>
                </a:ext>
              </a:extLst>
            </p:cNvPr>
            <p:cNvSpPr/>
            <p:nvPr/>
          </p:nvSpPr>
          <p:spPr>
            <a:xfrm>
              <a:off x="1617872" y="7971897"/>
              <a:ext cx="423650"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£350</a:t>
              </a:r>
            </a:p>
          </p:txBody>
        </p:sp>
      </p:grpSp>
      <p:pic>
        <p:nvPicPr>
          <p:cNvPr id="173" name="Picture 172">
            <a:extLst>
              <a:ext uri="{FF2B5EF4-FFF2-40B4-BE49-F238E27FC236}">
                <a16:creationId xmlns:a16="http://schemas.microsoft.com/office/drawing/2014/main" id="{2A9F0C25-F265-4A60-A986-FC8CF892E360}"/>
              </a:ext>
            </a:extLst>
          </p:cNvPr>
          <p:cNvPicPr>
            <a:picLocks noChangeAspect="1"/>
          </p:cNvPicPr>
          <p:nvPr/>
        </p:nvPicPr>
        <p:blipFill>
          <a:blip r:embed="rId13"/>
          <a:stretch>
            <a:fillRect/>
          </a:stretch>
        </p:blipFill>
        <p:spPr>
          <a:xfrm>
            <a:off x="2647826" y="7321953"/>
            <a:ext cx="2165705" cy="462386"/>
          </a:xfrm>
          <a:prstGeom prst="rect">
            <a:avLst/>
          </a:prstGeom>
        </p:spPr>
      </p:pic>
      <p:sp>
        <p:nvSpPr>
          <p:cNvPr id="174" name="Oval 173">
            <a:extLst>
              <a:ext uri="{FF2B5EF4-FFF2-40B4-BE49-F238E27FC236}">
                <a16:creationId xmlns:a16="http://schemas.microsoft.com/office/drawing/2014/main" id="{E3D28739-7E42-48C6-BECA-6626B6DC2E93}"/>
              </a:ext>
            </a:extLst>
          </p:cNvPr>
          <p:cNvSpPr/>
          <p:nvPr/>
        </p:nvSpPr>
        <p:spPr>
          <a:xfrm>
            <a:off x="2749417" y="7509792"/>
            <a:ext cx="199254" cy="107733"/>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Oval 174">
            <a:extLst>
              <a:ext uri="{FF2B5EF4-FFF2-40B4-BE49-F238E27FC236}">
                <a16:creationId xmlns:a16="http://schemas.microsoft.com/office/drawing/2014/main" id="{F66B9B52-35F7-4C56-A176-699285E3FDB2}"/>
              </a:ext>
            </a:extLst>
          </p:cNvPr>
          <p:cNvSpPr/>
          <p:nvPr/>
        </p:nvSpPr>
        <p:spPr>
          <a:xfrm>
            <a:off x="3531424" y="7490913"/>
            <a:ext cx="199254" cy="107733"/>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175">
            <a:extLst>
              <a:ext uri="{FF2B5EF4-FFF2-40B4-BE49-F238E27FC236}">
                <a16:creationId xmlns:a16="http://schemas.microsoft.com/office/drawing/2014/main" id="{EDA1F127-CF19-4910-8C5F-4AAF5754A077}"/>
              </a:ext>
            </a:extLst>
          </p:cNvPr>
          <p:cNvSpPr/>
          <p:nvPr/>
        </p:nvSpPr>
        <p:spPr>
          <a:xfrm>
            <a:off x="2809725" y="7969799"/>
            <a:ext cx="888004" cy="507831"/>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Use</a:t>
            </a:r>
            <a:r>
              <a:rPr lang="en-GB" sz="900" b="1" dirty="0">
                <a:latin typeface="A little sunshine" panose="02000603000000000000" pitchFamily="2" charset="0"/>
                <a:ea typeface="A little sunshine" panose="02000603000000000000" pitchFamily="2" charset="0"/>
              </a:rPr>
              <a:t> corresponding </a:t>
            </a:r>
            <a:r>
              <a:rPr lang="en-GB" sz="900" dirty="0">
                <a:latin typeface="A little sunshine" panose="02000603000000000000" pitchFamily="2" charset="0"/>
                <a:ea typeface="A little sunshine" panose="02000603000000000000" pitchFamily="2" charset="0"/>
              </a:rPr>
              <a:t>sides to calculate a scale factor</a:t>
            </a:r>
            <a:endParaRPr lang="en-GB" sz="900" baseline="30000" dirty="0"/>
          </a:p>
        </p:txBody>
      </p:sp>
      <p:cxnSp>
        <p:nvCxnSpPr>
          <p:cNvPr id="177" name="Straight Arrow Connector 176">
            <a:extLst>
              <a:ext uri="{FF2B5EF4-FFF2-40B4-BE49-F238E27FC236}">
                <a16:creationId xmlns:a16="http://schemas.microsoft.com/office/drawing/2014/main" id="{D9158A25-C3C8-4AE8-B850-C5D6BCBE6185}"/>
              </a:ext>
            </a:extLst>
          </p:cNvPr>
          <p:cNvCxnSpPr>
            <a:cxnSpLocks/>
            <a:stCxn id="176" idx="0"/>
          </p:cNvCxnSpPr>
          <p:nvPr/>
        </p:nvCxnSpPr>
        <p:spPr>
          <a:xfrm flipH="1" flipV="1">
            <a:off x="2918281" y="7682845"/>
            <a:ext cx="335446" cy="2869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8" name="Straight Arrow Connector 177">
            <a:extLst>
              <a:ext uri="{FF2B5EF4-FFF2-40B4-BE49-F238E27FC236}">
                <a16:creationId xmlns:a16="http://schemas.microsoft.com/office/drawing/2014/main" id="{16E8C53C-2E71-468A-86C6-367DFFBCCFF5}"/>
              </a:ext>
            </a:extLst>
          </p:cNvPr>
          <p:cNvCxnSpPr>
            <a:cxnSpLocks/>
          </p:cNvCxnSpPr>
          <p:nvPr/>
        </p:nvCxnSpPr>
        <p:spPr>
          <a:xfrm flipV="1">
            <a:off x="3400305" y="7608969"/>
            <a:ext cx="184773" cy="3512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2" name="Rectangle 181">
            <a:extLst>
              <a:ext uri="{FF2B5EF4-FFF2-40B4-BE49-F238E27FC236}">
                <a16:creationId xmlns:a16="http://schemas.microsoft.com/office/drawing/2014/main" id="{16DBCD0E-B7B6-4806-BBF0-C14F5F921E90}"/>
              </a:ext>
            </a:extLst>
          </p:cNvPr>
          <p:cNvSpPr/>
          <p:nvPr/>
        </p:nvSpPr>
        <p:spPr>
          <a:xfrm>
            <a:off x="2664869" y="8530021"/>
            <a:ext cx="965318" cy="369332"/>
          </a:xfrm>
          <a:prstGeom prst="rect">
            <a:avLst/>
          </a:prstGeom>
        </p:spPr>
        <p:txBody>
          <a:bodyPr wrap="square">
            <a:spAutoFit/>
          </a:bodyPr>
          <a:lstStyle/>
          <a:p>
            <a:r>
              <a:rPr lang="en-GB" sz="900" dirty="0">
                <a:latin typeface="A little sunshine" panose="02000603000000000000" pitchFamily="2" charset="0"/>
                <a:ea typeface="A little sunshine" panose="02000603000000000000" pitchFamily="2" charset="0"/>
              </a:rPr>
              <a:t>Scale factor can also be calculated by: </a:t>
            </a:r>
            <a:endParaRPr lang="en-GB" sz="900" dirty="0"/>
          </a:p>
        </p:txBody>
      </p:sp>
      <p:sp>
        <p:nvSpPr>
          <p:cNvPr id="183" name="Rectangle 182">
            <a:extLst>
              <a:ext uri="{FF2B5EF4-FFF2-40B4-BE49-F238E27FC236}">
                <a16:creationId xmlns:a16="http://schemas.microsoft.com/office/drawing/2014/main" id="{A85B25EA-2445-4704-803F-E46B40E00028}"/>
              </a:ext>
            </a:extLst>
          </p:cNvPr>
          <p:cNvSpPr/>
          <p:nvPr/>
        </p:nvSpPr>
        <p:spPr>
          <a:xfrm>
            <a:off x="3569162" y="8540655"/>
            <a:ext cx="1154796" cy="230832"/>
          </a:xfrm>
          <a:prstGeom prst="rect">
            <a:avLst/>
          </a:prstGeom>
        </p:spPr>
        <p:txBody>
          <a:bodyPr wrap="square">
            <a:spAutoFit/>
          </a:bodyPr>
          <a:lstStyle/>
          <a:p>
            <a:r>
              <a:rPr lang="en-GB" sz="900" b="1" u="sng">
                <a:latin typeface="A little sunshine" panose="02000603000000000000" pitchFamily="2" charset="0"/>
                <a:ea typeface="A little sunshine" panose="02000603000000000000" pitchFamily="2" charset="0"/>
              </a:rPr>
              <a:t>Bigger corresponding side</a:t>
            </a:r>
            <a:endParaRPr lang="en-GB" sz="900" b="1" u="sng"/>
          </a:p>
        </p:txBody>
      </p:sp>
      <p:sp>
        <p:nvSpPr>
          <p:cNvPr id="184" name="Rectangle 183">
            <a:extLst>
              <a:ext uri="{FF2B5EF4-FFF2-40B4-BE49-F238E27FC236}">
                <a16:creationId xmlns:a16="http://schemas.microsoft.com/office/drawing/2014/main" id="{74B1D2B4-DBC5-401C-9535-BBA1E0E0208B}"/>
              </a:ext>
            </a:extLst>
          </p:cNvPr>
          <p:cNvSpPr/>
          <p:nvPr/>
        </p:nvSpPr>
        <p:spPr>
          <a:xfrm>
            <a:off x="3573963" y="8666705"/>
            <a:ext cx="1154796" cy="230832"/>
          </a:xfrm>
          <a:prstGeom prst="rect">
            <a:avLst/>
          </a:prstGeom>
        </p:spPr>
        <p:txBody>
          <a:bodyPr wrap="square">
            <a:spAutoFit/>
          </a:bodyPr>
          <a:lstStyle/>
          <a:p>
            <a:r>
              <a:rPr lang="en-GB" sz="900" b="1">
                <a:latin typeface="A little sunshine" panose="02000603000000000000" pitchFamily="2" charset="0"/>
                <a:ea typeface="A little sunshine" panose="02000603000000000000" pitchFamily="2" charset="0"/>
              </a:rPr>
              <a:t>Smaller corresponding side</a:t>
            </a:r>
            <a:endParaRPr lang="en-GB" sz="900" b="1"/>
          </a:p>
        </p:txBody>
      </p:sp>
      <p:sp>
        <p:nvSpPr>
          <p:cNvPr id="185" name="Rectangle 184">
            <a:extLst>
              <a:ext uri="{FF2B5EF4-FFF2-40B4-BE49-F238E27FC236}">
                <a16:creationId xmlns:a16="http://schemas.microsoft.com/office/drawing/2014/main" id="{15099341-3995-44B5-8DB1-E6D49D732C85}"/>
              </a:ext>
            </a:extLst>
          </p:cNvPr>
          <p:cNvSpPr/>
          <p:nvPr/>
        </p:nvSpPr>
        <p:spPr>
          <a:xfrm>
            <a:off x="2654714" y="9082508"/>
            <a:ext cx="1087960"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Small corresponding side</a:t>
            </a:r>
            <a:endParaRPr lang="en-GB" sz="900"/>
          </a:p>
        </p:txBody>
      </p:sp>
      <p:sp>
        <p:nvSpPr>
          <p:cNvPr id="186" name="Rectangle 185">
            <a:extLst>
              <a:ext uri="{FF2B5EF4-FFF2-40B4-BE49-F238E27FC236}">
                <a16:creationId xmlns:a16="http://schemas.microsoft.com/office/drawing/2014/main" id="{8850EC56-1E86-4010-9F87-77736B147DCC}"/>
              </a:ext>
            </a:extLst>
          </p:cNvPr>
          <p:cNvSpPr/>
          <p:nvPr/>
        </p:nvSpPr>
        <p:spPr>
          <a:xfrm>
            <a:off x="3821596" y="9074522"/>
            <a:ext cx="965318"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Big corresponding side</a:t>
            </a:r>
            <a:endParaRPr lang="en-GB" sz="900"/>
          </a:p>
        </p:txBody>
      </p:sp>
      <p:sp>
        <p:nvSpPr>
          <p:cNvPr id="187" name="Arrow: Curved Right 186">
            <a:extLst>
              <a:ext uri="{FF2B5EF4-FFF2-40B4-BE49-F238E27FC236}">
                <a16:creationId xmlns:a16="http://schemas.microsoft.com/office/drawing/2014/main" id="{67204233-A9F2-4635-A81B-2E883A4C4F3D}"/>
              </a:ext>
            </a:extLst>
          </p:cNvPr>
          <p:cNvSpPr/>
          <p:nvPr/>
        </p:nvSpPr>
        <p:spPr>
          <a:xfrm rot="16200000" flipH="1">
            <a:off x="3679249" y="8677514"/>
            <a:ext cx="126850" cy="684738"/>
          </a:xfrm>
          <a:prstGeom prst="curvedRightArrow">
            <a:avLst>
              <a:gd name="adj1" fmla="val 0"/>
              <a:gd name="adj2" fmla="val 77289"/>
              <a:gd name="adj3" fmla="val 25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8" name="Arrow: Curved Right 187">
            <a:extLst>
              <a:ext uri="{FF2B5EF4-FFF2-40B4-BE49-F238E27FC236}">
                <a16:creationId xmlns:a16="http://schemas.microsoft.com/office/drawing/2014/main" id="{C6858262-D40F-4F2D-A9E6-FF09EC3D3CD4}"/>
              </a:ext>
            </a:extLst>
          </p:cNvPr>
          <p:cNvSpPr/>
          <p:nvPr/>
        </p:nvSpPr>
        <p:spPr>
          <a:xfrm rot="5400000" flipH="1">
            <a:off x="3627402" y="9033551"/>
            <a:ext cx="157462" cy="684738"/>
          </a:xfrm>
          <a:prstGeom prst="curvedRightArrow">
            <a:avLst>
              <a:gd name="adj1" fmla="val 0"/>
              <a:gd name="adj2" fmla="val 77289"/>
              <a:gd name="adj3" fmla="val 25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9" name="Rectangle 188">
            <a:extLst>
              <a:ext uri="{FF2B5EF4-FFF2-40B4-BE49-F238E27FC236}">
                <a16:creationId xmlns:a16="http://schemas.microsoft.com/office/drawing/2014/main" id="{26364C61-950A-4D2F-9BF1-F75AB9AF6F12}"/>
              </a:ext>
            </a:extLst>
          </p:cNvPr>
          <p:cNvSpPr/>
          <p:nvPr/>
        </p:nvSpPr>
        <p:spPr>
          <a:xfrm>
            <a:off x="3549816" y="9233434"/>
            <a:ext cx="450538"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 </a:t>
            </a:r>
            <a:r>
              <a:rPr lang="en-GB" sz="900" b="1">
                <a:latin typeface="A little sunshine" panose="02000603000000000000" pitchFamily="2" charset="0"/>
                <a:ea typeface="A little sunshine" panose="02000603000000000000" pitchFamily="2" charset="0"/>
              </a:rPr>
              <a:t>SF</a:t>
            </a:r>
            <a:endParaRPr lang="en-GB" sz="900"/>
          </a:p>
        </p:txBody>
      </p:sp>
      <p:sp>
        <p:nvSpPr>
          <p:cNvPr id="190" name="Rectangle 189">
            <a:extLst>
              <a:ext uri="{FF2B5EF4-FFF2-40B4-BE49-F238E27FC236}">
                <a16:creationId xmlns:a16="http://schemas.microsoft.com/office/drawing/2014/main" id="{2997DB66-F42D-4A93-918E-60A80CC2880E}"/>
              </a:ext>
            </a:extLst>
          </p:cNvPr>
          <p:cNvSpPr/>
          <p:nvPr/>
        </p:nvSpPr>
        <p:spPr>
          <a:xfrm>
            <a:off x="3538775" y="8927539"/>
            <a:ext cx="450538" cy="230832"/>
          </a:xfrm>
          <a:prstGeom prst="rect">
            <a:avLst/>
          </a:prstGeom>
        </p:spPr>
        <p:txBody>
          <a:bodyPr wrap="square">
            <a:spAutoFit/>
          </a:bodyPr>
          <a:lstStyle/>
          <a:p>
            <a:r>
              <a:rPr lang="en-GB" sz="900">
                <a:latin typeface="A little sunshine" panose="02000603000000000000" pitchFamily="2" charset="0"/>
                <a:ea typeface="A little sunshine" panose="02000603000000000000" pitchFamily="2" charset="0"/>
              </a:rPr>
              <a:t>x </a:t>
            </a:r>
            <a:r>
              <a:rPr lang="en-GB" sz="900" b="1">
                <a:latin typeface="A little sunshine" panose="02000603000000000000" pitchFamily="2" charset="0"/>
                <a:ea typeface="A little sunshine" panose="02000603000000000000" pitchFamily="2" charset="0"/>
              </a:rPr>
              <a:t>SF</a:t>
            </a:r>
            <a:endParaRPr lang="en-GB" sz="900"/>
          </a:p>
        </p:txBody>
      </p:sp>
      <p:sp>
        <p:nvSpPr>
          <p:cNvPr id="191" name="Rectangle 190">
            <a:extLst>
              <a:ext uri="{FF2B5EF4-FFF2-40B4-BE49-F238E27FC236}">
                <a16:creationId xmlns:a16="http://schemas.microsoft.com/office/drawing/2014/main" id="{7309BF60-F921-4DA1-A14B-F8AE1AA1CF48}"/>
              </a:ext>
            </a:extLst>
          </p:cNvPr>
          <p:cNvSpPr/>
          <p:nvPr/>
        </p:nvSpPr>
        <p:spPr>
          <a:xfrm>
            <a:off x="2589697" y="7083509"/>
            <a:ext cx="2307475" cy="258991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TextBox 191">
            <a:extLst>
              <a:ext uri="{FF2B5EF4-FFF2-40B4-BE49-F238E27FC236}">
                <a16:creationId xmlns:a16="http://schemas.microsoft.com/office/drawing/2014/main" id="{8C128D4E-9CA3-43B0-8332-80E026DF477F}"/>
              </a:ext>
            </a:extLst>
          </p:cNvPr>
          <p:cNvSpPr txBox="1"/>
          <p:nvPr/>
        </p:nvSpPr>
        <p:spPr>
          <a:xfrm>
            <a:off x="2560208" y="7042993"/>
            <a:ext cx="2188645"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Scale Factors</a:t>
            </a:r>
          </a:p>
        </p:txBody>
      </p:sp>
      <p:sp>
        <p:nvSpPr>
          <p:cNvPr id="197" name="Rectangle 196">
            <a:extLst>
              <a:ext uri="{FF2B5EF4-FFF2-40B4-BE49-F238E27FC236}">
                <a16:creationId xmlns:a16="http://schemas.microsoft.com/office/drawing/2014/main" id="{FA44755E-EB0F-46D0-9988-F72D0ADD70EE}"/>
              </a:ext>
            </a:extLst>
          </p:cNvPr>
          <p:cNvSpPr/>
          <p:nvPr/>
        </p:nvSpPr>
        <p:spPr>
          <a:xfrm>
            <a:off x="3821596" y="7954629"/>
            <a:ext cx="888004" cy="507831"/>
          </a:xfrm>
          <a:prstGeom prst="rect">
            <a:avLst/>
          </a:prstGeom>
          <a:ln>
            <a:solidFill>
              <a:schemeClr val="tx1"/>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This is an enlargement of scale factor 1.5</a:t>
            </a:r>
            <a:endParaRPr lang="en-GB" sz="900" baseline="30000" dirty="0"/>
          </a:p>
        </p:txBody>
      </p:sp>
      <p:sp>
        <p:nvSpPr>
          <p:cNvPr id="198" name="Rectangle 197">
            <a:extLst>
              <a:ext uri="{FF2B5EF4-FFF2-40B4-BE49-F238E27FC236}">
                <a16:creationId xmlns:a16="http://schemas.microsoft.com/office/drawing/2014/main" id="{7C36801B-950B-4CEE-A7D7-E59D5F358216}"/>
              </a:ext>
            </a:extLst>
          </p:cNvPr>
          <p:cNvSpPr/>
          <p:nvPr/>
        </p:nvSpPr>
        <p:spPr>
          <a:xfrm>
            <a:off x="4937529" y="5893793"/>
            <a:ext cx="1778425" cy="3779626"/>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9" name="TextBox 198">
            <a:extLst>
              <a:ext uri="{FF2B5EF4-FFF2-40B4-BE49-F238E27FC236}">
                <a16:creationId xmlns:a16="http://schemas.microsoft.com/office/drawing/2014/main" id="{900EBD7A-8E55-4A8C-8816-D51397ED3CD8}"/>
              </a:ext>
            </a:extLst>
          </p:cNvPr>
          <p:cNvSpPr txBox="1"/>
          <p:nvPr/>
        </p:nvSpPr>
        <p:spPr>
          <a:xfrm>
            <a:off x="4930565" y="5892067"/>
            <a:ext cx="892432"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Proportion</a:t>
            </a:r>
          </a:p>
        </p:txBody>
      </p:sp>
      <p:sp>
        <p:nvSpPr>
          <p:cNvPr id="202" name="Oval 201">
            <a:extLst>
              <a:ext uri="{FF2B5EF4-FFF2-40B4-BE49-F238E27FC236}">
                <a16:creationId xmlns:a16="http://schemas.microsoft.com/office/drawing/2014/main" id="{E4F711F0-9B86-488B-8B8C-5EB775E79F4F}"/>
              </a:ext>
            </a:extLst>
          </p:cNvPr>
          <p:cNvSpPr/>
          <p:nvPr/>
        </p:nvSpPr>
        <p:spPr>
          <a:xfrm>
            <a:off x="853240" y="4061667"/>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 202">
            <a:extLst>
              <a:ext uri="{FF2B5EF4-FFF2-40B4-BE49-F238E27FC236}">
                <a16:creationId xmlns:a16="http://schemas.microsoft.com/office/drawing/2014/main" id="{79255177-6014-49E4-A03C-FFB4089E9753}"/>
              </a:ext>
            </a:extLst>
          </p:cNvPr>
          <p:cNvSpPr/>
          <p:nvPr/>
        </p:nvSpPr>
        <p:spPr>
          <a:xfrm>
            <a:off x="1195604" y="3985871"/>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Oval 203">
            <a:extLst>
              <a:ext uri="{FF2B5EF4-FFF2-40B4-BE49-F238E27FC236}">
                <a16:creationId xmlns:a16="http://schemas.microsoft.com/office/drawing/2014/main" id="{F2C95915-6ACD-4976-9F2B-CCE4A9AA2A4B}"/>
              </a:ext>
            </a:extLst>
          </p:cNvPr>
          <p:cNvSpPr/>
          <p:nvPr/>
        </p:nvSpPr>
        <p:spPr>
          <a:xfrm>
            <a:off x="1242925" y="4228032"/>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Oval 205">
            <a:extLst>
              <a:ext uri="{FF2B5EF4-FFF2-40B4-BE49-F238E27FC236}">
                <a16:creationId xmlns:a16="http://schemas.microsoft.com/office/drawing/2014/main" id="{6454E89A-4ACD-4DA0-ABD9-762EDF967789}"/>
              </a:ext>
            </a:extLst>
          </p:cNvPr>
          <p:cNvSpPr/>
          <p:nvPr/>
        </p:nvSpPr>
        <p:spPr>
          <a:xfrm>
            <a:off x="5024524" y="6297298"/>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 206">
            <a:extLst>
              <a:ext uri="{FF2B5EF4-FFF2-40B4-BE49-F238E27FC236}">
                <a16:creationId xmlns:a16="http://schemas.microsoft.com/office/drawing/2014/main" id="{FF739372-23F2-4670-9D8C-8BA2AB815267}"/>
              </a:ext>
            </a:extLst>
          </p:cNvPr>
          <p:cNvSpPr/>
          <p:nvPr/>
        </p:nvSpPr>
        <p:spPr>
          <a:xfrm>
            <a:off x="5140062" y="6563023"/>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8" name="Oval 207">
            <a:extLst>
              <a:ext uri="{FF2B5EF4-FFF2-40B4-BE49-F238E27FC236}">
                <a16:creationId xmlns:a16="http://schemas.microsoft.com/office/drawing/2014/main" id="{14A6739A-8C02-462B-A365-502061BD138D}"/>
              </a:ext>
            </a:extLst>
          </p:cNvPr>
          <p:cNvSpPr/>
          <p:nvPr/>
        </p:nvSpPr>
        <p:spPr>
          <a:xfrm>
            <a:off x="5259552" y="6297298"/>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Oval 208">
            <a:extLst>
              <a:ext uri="{FF2B5EF4-FFF2-40B4-BE49-F238E27FC236}">
                <a16:creationId xmlns:a16="http://schemas.microsoft.com/office/drawing/2014/main" id="{85AF29DF-931B-4716-8E47-A3C4AF0BB6EA}"/>
              </a:ext>
            </a:extLst>
          </p:cNvPr>
          <p:cNvSpPr/>
          <p:nvPr/>
        </p:nvSpPr>
        <p:spPr>
          <a:xfrm>
            <a:off x="5494580" y="6297298"/>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0" name="Oval 209">
            <a:extLst>
              <a:ext uri="{FF2B5EF4-FFF2-40B4-BE49-F238E27FC236}">
                <a16:creationId xmlns:a16="http://schemas.microsoft.com/office/drawing/2014/main" id="{95E8B030-6822-4FF0-A061-869DDCEB3AB6}"/>
              </a:ext>
            </a:extLst>
          </p:cNvPr>
          <p:cNvSpPr/>
          <p:nvPr/>
        </p:nvSpPr>
        <p:spPr>
          <a:xfrm>
            <a:off x="5390549" y="6563022"/>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TextBox 210">
            <a:extLst>
              <a:ext uri="{FF2B5EF4-FFF2-40B4-BE49-F238E27FC236}">
                <a16:creationId xmlns:a16="http://schemas.microsoft.com/office/drawing/2014/main" id="{0CBB05C0-7F9A-4BC1-B8F6-77E178701463}"/>
              </a:ext>
            </a:extLst>
          </p:cNvPr>
          <p:cNvSpPr txBox="1"/>
          <p:nvPr/>
        </p:nvSpPr>
        <p:spPr>
          <a:xfrm>
            <a:off x="5890129" y="6398572"/>
            <a:ext cx="666153" cy="369332"/>
          </a:xfrm>
          <a:prstGeom prst="rect">
            <a:avLst/>
          </a:prstGeom>
          <a:noFill/>
        </p:spPr>
        <p:txBody>
          <a:bodyPr wrap="square" rtlCol="0">
            <a:spAutoFit/>
          </a:bodyPr>
          <a:lstStyle/>
          <a:p>
            <a:r>
              <a:rPr lang="en-GB" b="1" dirty="0">
                <a:latin typeface="A little sunshine" panose="02000603000000000000" pitchFamily="2" charset="0"/>
                <a:ea typeface="A little sunshine" panose="02000603000000000000" pitchFamily="2" charset="0"/>
              </a:rPr>
              <a:t>3 : 2</a:t>
            </a:r>
          </a:p>
        </p:txBody>
      </p:sp>
      <p:sp>
        <p:nvSpPr>
          <p:cNvPr id="212" name="TextBox 211">
            <a:extLst>
              <a:ext uri="{FF2B5EF4-FFF2-40B4-BE49-F238E27FC236}">
                <a16:creationId xmlns:a16="http://schemas.microsoft.com/office/drawing/2014/main" id="{0BBC3E87-EA3D-40F2-B68B-A96C919464AF}"/>
              </a:ext>
            </a:extLst>
          </p:cNvPr>
          <p:cNvSpPr txBox="1"/>
          <p:nvPr/>
        </p:nvSpPr>
        <p:spPr>
          <a:xfrm>
            <a:off x="5758534" y="6140742"/>
            <a:ext cx="862424" cy="33855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The ratio of green to yellow counters is </a:t>
            </a:r>
          </a:p>
        </p:txBody>
      </p:sp>
      <mc:AlternateContent xmlns:mc="http://schemas.openxmlformats.org/markup-compatibility/2006" xmlns:a14="http://schemas.microsoft.com/office/drawing/2010/main">
        <mc:Choice Requires="a14">
          <p:sp>
            <p:nvSpPr>
              <p:cNvPr id="213" name="TextBox 212">
                <a:extLst>
                  <a:ext uri="{FF2B5EF4-FFF2-40B4-BE49-F238E27FC236}">
                    <a16:creationId xmlns:a16="http://schemas.microsoft.com/office/drawing/2014/main" id="{3EC6E2D6-262C-436E-88DA-9C974F46D598}"/>
                  </a:ext>
                </a:extLst>
              </p:cNvPr>
              <p:cNvSpPr txBox="1"/>
              <p:nvPr/>
            </p:nvSpPr>
            <p:spPr>
              <a:xfrm>
                <a:off x="5073336" y="6871887"/>
                <a:ext cx="139461"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3</m:t>
                          </m:r>
                        </m:num>
                        <m:den>
                          <m:r>
                            <a:rPr lang="en-GB" sz="1400" b="0" i="1" smtClean="0">
                              <a:latin typeface="Cambria Math" panose="02040503050406030204" pitchFamily="18" charset="0"/>
                            </a:rPr>
                            <m:t>5</m:t>
                          </m:r>
                        </m:den>
                      </m:f>
                    </m:oMath>
                  </m:oMathPara>
                </a14:m>
                <a:endParaRPr lang="en-GB" sz="1400" dirty="0"/>
              </a:p>
            </p:txBody>
          </p:sp>
        </mc:Choice>
        <mc:Fallback xmlns="">
          <p:sp>
            <p:nvSpPr>
              <p:cNvPr id="213" name="TextBox 212">
                <a:extLst>
                  <a:ext uri="{FF2B5EF4-FFF2-40B4-BE49-F238E27FC236}">
                    <a16:creationId xmlns:a16="http://schemas.microsoft.com/office/drawing/2014/main" id="{3EC6E2D6-262C-436E-88DA-9C974F46D598}"/>
                  </a:ext>
                </a:extLst>
              </p:cNvPr>
              <p:cNvSpPr txBox="1">
                <a:spLocks noRot="1" noChangeAspect="1" noMove="1" noResize="1" noEditPoints="1" noAdjustHandles="1" noChangeArrowheads="1" noChangeShapeType="1" noTextEdit="1"/>
              </p:cNvSpPr>
              <p:nvPr/>
            </p:nvSpPr>
            <p:spPr>
              <a:xfrm>
                <a:off x="5073336" y="6871887"/>
                <a:ext cx="139461" cy="404726"/>
              </a:xfrm>
              <a:prstGeom prst="rect">
                <a:avLst/>
              </a:prstGeom>
              <a:blipFill>
                <a:blip r:embed="rId14"/>
                <a:stretch>
                  <a:fillRect l="-30435" r="-30435" b="-13433"/>
                </a:stretch>
              </a:blipFill>
            </p:spPr>
            <p:txBody>
              <a:bodyPr/>
              <a:lstStyle/>
              <a:p>
                <a:r>
                  <a:rPr lang="en-GB">
                    <a:noFill/>
                  </a:rPr>
                  <a:t> </a:t>
                </a:r>
              </a:p>
            </p:txBody>
          </p:sp>
        </mc:Fallback>
      </mc:AlternateContent>
      <p:sp>
        <p:nvSpPr>
          <p:cNvPr id="214" name="TextBox 213">
            <a:extLst>
              <a:ext uri="{FF2B5EF4-FFF2-40B4-BE49-F238E27FC236}">
                <a16:creationId xmlns:a16="http://schemas.microsoft.com/office/drawing/2014/main" id="{0E110CEA-289A-46CC-88EA-3C39A672A84E}"/>
              </a:ext>
            </a:extLst>
          </p:cNvPr>
          <p:cNvSpPr txBox="1"/>
          <p:nvPr/>
        </p:nvSpPr>
        <p:spPr>
          <a:xfrm>
            <a:off x="4960573" y="6970346"/>
            <a:ext cx="862424" cy="21544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are green</a:t>
            </a:r>
          </a:p>
        </p:txBody>
      </p:sp>
      <mc:AlternateContent xmlns:mc="http://schemas.openxmlformats.org/markup-compatibility/2006" xmlns:a14="http://schemas.microsoft.com/office/drawing/2010/main">
        <mc:Choice Requires="a14">
          <p:sp>
            <p:nvSpPr>
              <p:cNvPr id="215" name="TextBox 214">
                <a:extLst>
                  <a:ext uri="{FF2B5EF4-FFF2-40B4-BE49-F238E27FC236}">
                    <a16:creationId xmlns:a16="http://schemas.microsoft.com/office/drawing/2014/main" id="{3DE25474-FEF3-4ABB-9B7D-72A9F996F9F3}"/>
                  </a:ext>
                </a:extLst>
              </p:cNvPr>
              <p:cNvSpPr txBox="1"/>
              <p:nvPr/>
            </p:nvSpPr>
            <p:spPr>
              <a:xfrm>
                <a:off x="5698019" y="6858777"/>
                <a:ext cx="139461"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m:t>
                          </m:r>
                        </m:num>
                        <m:den>
                          <m:r>
                            <a:rPr lang="en-GB" sz="1400" b="0" i="1" smtClean="0">
                              <a:latin typeface="Cambria Math" panose="02040503050406030204" pitchFamily="18" charset="0"/>
                            </a:rPr>
                            <m:t>5</m:t>
                          </m:r>
                        </m:den>
                      </m:f>
                    </m:oMath>
                  </m:oMathPara>
                </a14:m>
                <a:endParaRPr lang="en-GB" sz="1400" dirty="0"/>
              </a:p>
            </p:txBody>
          </p:sp>
        </mc:Choice>
        <mc:Fallback xmlns="">
          <p:sp>
            <p:nvSpPr>
              <p:cNvPr id="215" name="TextBox 214">
                <a:extLst>
                  <a:ext uri="{FF2B5EF4-FFF2-40B4-BE49-F238E27FC236}">
                    <a16:creationId xmlns:a16="http://schemas.microsoft.com/office/drawing/2014/main" id="{3DE25474-FEF3-4ABB-9B7D-72A9F996F9F3}"/>
                  </a:ext>
                </a:extLst>
              </p:cNvPr>
              <p:cNvSpPr txBox="1">
                <a:spLocks noRot="1" noChangeAspect="1" noMove="1" noResize="1" noEditPoints="1" noAdjustHandles="1" noChangeArrowheads="1" noChangeShapeType="1" noTextEdit="1"/>
              </p:cNvSpPr>
              <p:nvPr/>
            </p:nvSpPr>
            <p:spPr>
              <a:xfrm>
                <a:off x="5698019" y="6858777"/>
                <a:ext cx="139461" cy="404726"/>
              </a:xfrm>
              <a:prstGeom prst="rect">
                <a:avLst/>
              </a:prstGeom>
              <a:blipFill>
                <a:blip r:embed="rId15"/>
                <a:stretch>
                  <a:fillRect l="-34783" r="-26087" b="-13433"/>
                </a:stretch>
              </a:blipFill>
            </p:spPr>
            <p:txBody>
              <a:bodyPr/>
              <a:lstStyle/>
              <a:p>
                <a:r>
                  <a:rPr lang="en-GB">
                    <a:noFill/>
                  </a:rPr>
                  <a:t> </a:t>
                </a:r>
              </a:p>
            </p:txBody>
          </p:sp>
        </mc:Fallback>
      </mc:AlternateContent>
      <p:sp>
        <p:nvSpPr>
          <p:cNvPr id="216" name="TextBox 215">
            <a:extLst>
              <a:ext uri="{FF2B5EF4-FFF2-40B4-BE49-F238E27FC236}">
                <a16:creationId xmlns:a16="http://schemas.microsoft.com/office/drawing/2014/main" id="{5626D1E7-2B9A-4CC3-BB8B-8763F1F40AD9}"/>
              </a:ext>
            </a:extLst>
          </p:cNvPr>
          <p:cNvSpPr txBox="1"/>
          <p:nvPr/>
        </p:nvSpPr>
        <p:spPr>
          <a:xfrm>
            <a:off x="5597380" y="6970346"/>
            <a:ext cx="862424" cy="21544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are yellow</a:t>
            </a:r>
          </a:p>
        </p:txBody>
      </p:sp>
      <p:sp>
        <p:nvSpPr>
          <p:cNvPr id="217" name="Oval 216">
            <a:extLst>
              <a:ext uri="{FF2B5EF4-FFF2-40B4-BE49-F238E27FC236}">
                <a16:creationId xmlns:a16="http://schemas.microsoft.com/office/drawing/2014/main" id="{218B358E-1D8B-4749-B5BD-3F9ADCA325DB}"/>
              </a:ext>
            </a:extLst>
          </p:cNvPr>
          <p:cNvSpPr/>
          <p:nvPr/>
        </p:nvSpPr>
        <p:spPr>
          <a:xfrm>
            <a:off x="5024524" y="7607700"/>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Oval 217">
            <a:extLst>
              <a:ext uri="{FF2B5EF4-FFF2-40B4-BE49-F238E27FC236}">
                <a16:creationId xmlns:a16="http://schemas.microsoft.com/office/drawing/2014/main" id="{19899591-8A7F-41FA-B10D-AE3C78C3854F}"/>
              </a:ext>
            </a:extLst>
          </p:cNvPr>
          <p:cNvSpPr/>
          <p:nvPr/>
        </p:nvSpPr>
        <p:spPr>
          <a:xfrm>
            <a:off x="5140062" y="7873425"/>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9" name="Oval 218">
            <a:extLst>
              <a:ext uri="{FF2B5EF4-FFF2-40B4-BE49-F238E27FC236}">
                <a16:creationId xmlns:a16="http://schemas.microsoft.com/office/drawing/2014/main" id="{D28210EE-BCF0-43EF-A9EE-C5621A43A0AC}"/>
              </a:ext>
            </a:extLst>
          </p:cNvPr>
          <p:cNvSpPr/>
          <p:nvPr/>
        </p:nvSpPr>
        <p:spPr>
          <a:xfrm>
            <a:off x="5259552" y="7607700"/>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Oval 219">
            <a:extLst>
              <a:ext uri="{FF2B5EF4-FFF2-40B4-BE49-F238E27FC236}">
                <a16:creationId xmlns:a16="http://schemas.microsoft.com/office/drawing/2014/main" id="{0C6CD4AA-D927-42FF-A314-5D6160344F44}"/>
              </a:ext>
            </a:extLst>
          </p:cNvPr>
          <p:cNvSpPr/>
          <p:nvPr/>
        </p:nvSpPr>
        <p:spPr>
          <a:xfrm>
            <a:off x="5494580" y="7607700"/>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Oval 220">
            <a:extLst>
              <a:ext uri="{FF2B5EF4-FFF2-40B4-BE49-F238E27FC236}">
                <a16:creationId xmlns:a16="http://schemas.microsoft.com/office/drawing/2014/main" id="{8E5F8E65-3FDE-4500-8E14-C03FDFC004A2}"/>
              </a:ext>
            </a:extLst>
          </p:cNvPr>
          <p:cNvSpPr/>
          <p:nvPr/>
        </p:nvSpPr>
        <p:spPr>
          <a:xfrm>
            <a:off x="5390549" y="7873424"/>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Oval 221">
            <a:extLst>
              <a:ext uri="{FF2B5EF4-FFF2-40B4-BE49-F238E27FC236}">
                <a16:creationId xmlns:a16="http://schemas.microsoft.com/office/drawing/2014/main" id="{D1FE5EB0-BAEC-4177-8B21-C681E3E91438}"/>
              </a:ext>
            </a:extLst>
          </p:cNvPr>
          <p:cNvSpPr/>
          <p:nvPr/>
        </p:nvSpPr>
        <p:spPr>
          <a:xfrm>
            <a:off x="5766614" y="7598646"/>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3" name="Oval 222">
            <a:extLst>
              <a:ext uri="{FF2B5EF4-FFF2-40B4-BE49-F238E27FC236}">
                <a16:creationId xmlns:a16="http://schemas.microsoft.com/office/drawing/2014/main" id="{D3EE9BA7-F88D-4F89-BA28-EA3C7085DCCA}"/>
              </a:ext>
            </a:extLst>
          </p:cNvPr>
          <p:cNvSpPr/>
          <p:nvPr/>
        </p:nvSpPr>
        <p:spPr>
          <a:xfrm>
            <a:off x="5882152" y="7864371"/>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4" name="Oval 223">
            <a:extLst>
              <a:ext uri="{FF2B5EF4-FFF2-40B4-BE49-F238E27FC236}">
                <a16:creationId xmlns:a16="http://schemas.microsoft.com/office/drawing/2014/main" id="{D3A947A4-0E8D-4905-8FD2-2D5D4DEB1132}"/>
              </a:ext>
            </a:extLst>
          </p:cNvPr>
          <p:cNvSpPr/>
          <p:nvPr/>
        </p:nvSpPr>
        <p:spPr>
          <a:xfrm>
            <a:off x="6001642" y="7598646"/>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Oval 224">
            <a:extLst>
              <a:ext uri="{FF2B5EF4-FFF2-40B4-BE49-F238E27FC236}">
                <a16:creationId xmlns:a16="http://schemas.microsoft.com/office/drawing/2014/main" id="{0F0314DE-0815-4280-80A4-7E3FE210FECA}"/>
              </a:ext>
            </a:extLst>
          </p:cNvPr>
          <p:cNvSpPr/>
          <p:nvPr/>
        </p:nvSpPr>
        <p:spPr>
          <a:xfrm>
            <a:off x="6236670" y="7598646"/>
            <a:ext cx="203439" cy="190857"/>
          </a:xfrm>
          <a:prstGeom prst="ellipse">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6" name="Oval 225">
            <a:extLst>
              <a:ext uri="{FF2B5EF4-FFF2-40B4-BE49-F238E27FC236}">
                <a16:creationId xmlns:a16="http://schemas.microsoft.com/office/drawing/2014/main" id="{BE9B6279-40B2-4420-82E5-D13915B99127}"/>
              </a:ext>
            </a:extLst>
          </p:cNvPr>
          <p:cNvSpPr/>
          <p:nvPr/>
        </p:nvSpPr>
        <p:spPr>
          <a:xfrm>
            <a:off x="6132639" y="7864370"/>
            <a:ext cx="175801" cy="165499"/>
          </a:xfrm>
          <a:prstGeom prst="ellipse">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TextBox 226">
            <a:extLst>
              <a:ext uri="{FF2B5EF4-FFF2-40B4-BE49-F238E27FC236}">
                <a16:creationId xmlns:a16="http://schemas.microsoft.com/office/drawing/2014/main" id="{A947D8D6-0F53-4812-9DB4-915B237CF911}"/>
              </a:ext>
            </a:extLst>
          </p:cNvPr>
          <p:cNvSpPr txBox="1"/>
          <p:nvPr/>
        </p:nvSpPr>
        <p:spPr>
          <a:xfrm>
            <a:off x="5808075" y="8029869"/>
            <a:ext cx="666153" cy="369332"/>
          </a:xfrm>
          <a:prstGeom prst="rect">
            <a:avLst/>
          </a:prstGeom>
          <a:noFill/>
        </p:spPr>
        <p:txBody>
          <a:bodyPr wrap="square" rtlCol="0">
            <a:spAutoFit/>
          </a:bodyPr>
          <a:lstStyle/>
          <a:p>
            <a:r>
              <a:rPr lang="en-GB" b="1" dirty="0">
                <a:latin typeface="A little sunshine" panose="02000603000000000000" pitchFamily="2" charset="0"/>
                <a:ea typeface="A little sunshine" panose="02000603000000000000" pitchFamily="2" charset="0"/>
              </a:rPr>
              <a:t>6 : 4</a:t>
            </a:r>
          </a:p>
        </p:txBody>
      </p:sp>
      <p:sp>
        <p:nvSpPr>
          <p:cNvPr id="228" name="TextBox 227">
            <a:extLst>
              <a:ext uri="{FF2B5EF4-FFF2-40B4-BE49-F238E27FC236}">
                <a16:creationId xmlns:a16="http://schemas.microsoft.com/office/drawing/2014/main" id="{E80CF15F-9C37-49B8-8288-B5D217E2AC03}"/>
              </a:ext>
            </a:extLst>
          </p:cNvPr>
          <p:cNvSpPr txBox="1"/>
          <p:nvPr/>
        </p:nvSpPr>
        <p:spPr>
          <a:xfrm>
            <a:off x="4974522" y="8074799"/>
            <a:ext cx="862424" cy="33855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The ratio of green to yellow counters is </a:t>
            </a:r>
          </a:p>
        </p:txBody>
      </p:sp>
      <mc:AlternateContent xmlns:mc="http://schemas.openxmlformats.org/markup-compatibility/2006" xmlns:a14="http://schemas.microsoft.com/office/drawing/2010/main">
        <mc:Choice Requires="a14">
          <p:sp>
            <p:nvSpPr>
              <p:cNvPr id="229" name="TextBox 228">
                <a:extLst>
                  <a:ext uri="{FF2B5EF4-FFF2-40B4-BE49-F238E27FC236}">
                    <a16:creationId xmlns:a16="http://schemas.microsoft.com/office/drawing/2014/main" id="{7FF96531-436E-4B03-83FA-6B0711AD5F13}"/>
                  </a:ext>
                </a:extLst>
              </p:cNvPr>
              <p:cNvSpPr txBox="1"/>
              <p:nvPr/>
            </p:nvSpPr>
            <p:spPr>
              <a:xfrm>
                <a:off x="4764315" y="8530577"/>
                <a:ext cx="934661" cy="3180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a:rPr lang="en-GB" sz="1100" b="0" i="1" smtClean="0">
                              <a:latin typeface="Cambria Math" panose="02040503050406030204" pitchFamily="18" charset="0"/>
                            </a:rPr>
                            <m:t>6</m:t>
                          </m:r>
                        </m:num>
                        <m:den>
                          <m:r>
                            <a:rPr lang="en-GB" sz="1100" b="0" i="1" smtClean="0">
                              <a:latin typeface="Cambria Math" panose="02040503050406030204" pitchFamily="18" charset="0"/>
                            </a:rPr>
                            <m:t>10</m:t>
                          </m:r>
                        </m:den>
                      </m:f>
                      <m:r>
                        <a:rPr lang="en-GB" sz="1100" b="0" i="1" smtClean="0">
                          <a:latin typeface="Cambria Math" panose="02040503050406030204" pitchFamily="18" charset="0"/>
                        </a:rPr>
                        <m:t>=</m:t>
                      </m:r>
                      <m:f>
                        <m:fPr>
                          <m:ctrlPr>
                            <a:rPr lang="en-GB" sz="1100" i="1" smtClean="0">
                              <a:latin typeface="Cambria Math" panose="02040503050406030204" pitchFamily="18" charset="0"/>
                            </a:rPr>
                          </m:ctrlPr>
                        </m:fPr>
                        <m:num>
                          <m:r>
                            <a:rPr lang="en-GB" sz="1100" b="0" i="1" smtClean="0">
                              <a:latin typeface="Cambria Math" panose="02040503050406030204" pitchFamily="18" charset="0"/>
                            </a:rPr>
                            <m:t>3</m:t>
                          </m:r>
                        </m:num>
                        <m:den>
                          <m:r>
                            <a:rPr lang="en-GB" sz="1100" b="0" i="1" smtClean="0">
                              <a:latin typeface="Cambria Math" panose="02040503050406030204" pitchFamily="18" charset="0"/>
                            </a:rPr>
                            <m:t>5</m:t>
                          </m:r>
                        </m:den>
                      </m:f>
                    </m:oMath>
                  </m:oMathPara>
                </a14:m>
                <a:endParaRPr lang="en-GB" sz="1100" dirty="0"/>
              </a:p>
            </p:txBody>
          </p:sp>
        </mc:Choice>
        <mc:Fallback xmlns="">
          <p:sp>
            <p:nvSpPr>
              <p:cNvPr id="229" name="TextBox 228">
                <a:extLst>
                  <a:ext uri="{FF2B5EF4-FFF2-40B4-BE49-F238E27FC236}">
                    <a16:creationId xmlns:a16="http://schemas.microsoft.com/office/drawing/2014/main" id="{7FF96531-436E-4B03-83FA-6B0711AD5F13}"/>
                  </a:ext>
                </a:extLst>
              </p:cNvPr>
              <p:cNvSpPr txBox="1">
                <a:spLocks noRot="1" noChangeAspect="1" noMove="1" noResize="1" noEditPoints="1" noAdjustHandles="1" noChangeArrowheads="1" noChangeShapeType="1" noTextEdit="1"/>
              </p:cNvSpPr>
              <p:nvPr/>
            </p:nvSpPr>
            <p:spPr>
              <a:xfrm>
                <a:off x="4764315" y="8530577"/>
                <a:ext cx="934661" cy="318036"/>
              </a:xfrm>
              <a:prstGeom prst="rect">
                <a:avLst/>
              </a:prstGeom>
              <a:blipFill>
                <a:blip r:embed="rId16"/>
                <a:stretch>
                  <a:fillRect b="-13208"/>
                </a:stretch>
              </a:blipFill>
            </p:spPr>
            <p:txBody>
              <a:bodyPr/>
              <a:lstStyle/>
              <a:p>
                <a:r>
                  <a:rPr lang="en-GB">
                    <a:noFill/>
                  </a:rPr>
                  <a:t> </a:t>
                </a:r>
              </a:p>
            </p:txBody>
          </p:sp>
        </mc:Fallback>
      </mc:AlternateContent>
      <p:sp>
        <p:nvSpPr>
          <p:cNvPr id="230" name="TextBox 229">
            <a:extLst>
              <a:ext uri="{FF2B5EF4-FFF2-40B4-BE49-F238E27FC236}">
                <a16:creationId xmlns:a16="http://schemas.microsoft.com/office/drawing/2014/main" id="{CBD6DC67-2B58-4569-A01D-88E85CD96C6A}"/>
              </a:ext>
            </a:extLst>
          </p:cNvPr>
          <p:cNvSpPr txBox="1"/>
          <p:nvPr/>
        </p:nvSpPr>
        <p:spPr>
          <a:xfrm>
            <a:off x="5214263" y="8566884"/>
            <a:ext cx="862424" cy="21544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are green</a:t>
            </a:r>
          </a:p>
        </p:txBody>
      </p:sp>
      <mc:AlternateContent xmlns:mc="http://schemas.openxmlformats.org/markup-compatibility/2006" xmlns:a14="http://schemas.microsoft.com/office/drawing/2010/main">
        <mc:Choice Requires="a14">
          <p:sp>
            <p:nvSpPr>
              <p:cNvPr id="233" name="TextBox 232">
                <a:extLst>
                  <a:ext uri="{FF2B5EF4-FFF2-40B4-BE49-F238E27FC236}">
                    <a16:creationId xmlns:a16="http://schemas.microsoft.com/office/drawing/2014/main" id="{019DB411-226D-4A7C-B251-655091163EA9}"/>
                  </a:ext>
                </a:extLst>
              </p:cNvPr>
              <p:cNvSpPr txBox="1"/>
              <p:nvPr/>
            </p:nvSpPr>
            <p:spPr>
              <a:xfrm>
                <a:off x="4768455" y="9002144"/>
                <a:ext cx="934661" cy="3180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100" i="1" smtClean="0">
                              <a:latin typeface="Cambria Math" panose="02040503050406030204" pitchFamily="18" charset="0"/>
                            </a:rPr>
                          </m:ctrlPr>
                        </m:fPr>
                        <m:num>
                          <m:r>
                            <a:rPr lang="en-GB" sz="1100" b="0" i="1" smtClean="0">
                              <a:latin typeface="Cambria Math" panose="02040503050406030204" pitchFamily="18" charset="0"/>
                            </a:rPr>
                            <m:t>4</m:t>
                          </m:r>
                        </m:num>
                        <m:den>
                          <m:r>
                            <a:rPr lang="en-GB" sz="1100" b="0" i="1" smtClean="0">
                              <a:latin typeface="Cambria Math" panose="02040503050406030204" pitchFamily="18" charset="0"/>
                            </a:rPr>
                            <m:t>10</m:t>
                          </m:r>
                        </m:den>
                      </m:f>
                      <m:r>
                        <a:rPr lang="en-GB" sz="1100" b="0" i="1" smtClean="0">
                          <a:latin typeface="Cambria Math" panose="02040503050406030204" pitchFamily="18" charset="0"/>
                        </a:rPr>
                        <m:t>=</m:t>
                      </m:r>
                      <m:f>
                        <m:fPr>
                          <m:ctrlPr>
                            <a:rPr lang="en-GB" sz="1100" i="1" smtClean="0">
                              <a:latin typeface="Cambria Math" panose="02040503050406030204" pitchFamily="18" charset="0"/>
                            </a:rPr>
                          </m:ctrlPr>
                        </m:fPr>
                        <m:num>
                          <m:r>
                            <a:rPr lang="en-GB" sz="1100" b="0" i="1" smtClean="0">
                              <a:latin typeface="Cambria Math" panose="02040503050406030204" pitchFamily="18" charset="0"/>
                            </a:rPr>
                            <m:t>2</m:t>
                          </m:r>
                        </m:num>
                        <m:den>
                          <m:r>
                            <a:rPr lang="en-GB" sz="1100" b="0" i="1" smtClean="0">
                              <a:latin typeface="Cambria Math" panose="02040503050406030204" pitchFamily="18" charset="0"/>
                            </a:rPr>
                            <m:t>5</m:t>
                          </m:r>
                        </m:den>
                      </m:f>
                    </m:oMath>
                  </m:oMathPara>
                </a14:m>
                <a:endParaRPr lang="en-GB" sz="1100" dirty="0"/>
              </a:p>
            </p:txBody>
          </p:sp>
        </mc:Choice>
        <mc:Fallback xmlns="">
          <p:sp>
            <p:nvSpPr>
              <p:cNvPr id="233" name="TextBox 232">
                <a:extLst>
                  <a:ext uri="{FF2B5EF4-FFF2-40B4-BE49-F238E27FC236}">
                    <a16:creationId xmlns:a16="http://schemas.microsoft.com/office/drawing/2014/main" id="{019DB411-226D-4A7C-B251-655091163EA9}"/>
                  </a:ext>
                </a:extLst>
              </p:cNvPr>
              <p:cNvSpPr txBox="1">
                <a:spLocks noRot="1" noChangeAspect="1" noMove="1" noResize="1" noEditPoints="1" noAdjustHandles="1" noChangeArrowheads="1" noChangeShapeType="1" noTextEdit="1"/>
              </p:cNvSpPr>
              <p:nvPr/>
            </p:nvSpPr>
            <p:spPr>
              <a:xfrm>
                <a:off x="4768455" y="9002144"/>
                <a:ext cx="934661" cy="318036"/>
              </a:xfrm>
              <a:prstGeom prst="rect">
                <a:avLst/>
              </a:prstGeom>
              <a:blipFill>
                <a:blip r:embed="rId17"/>
                <a:stretch>
                  <a:fillRect t="-1923" b="-13462"/>
                </a:stretch>
              </a:blipFill>
            </p:spPr>
            <p:txBody>
              <a:bodyPr/>
              <a:lstStyle/>
              <a:p>
                <a:r>
                  <a:rPr lang="en-GB">
                    <a:noFill/>
                  </a:rPr>
                  <a:t> </a:t>
                </a:r>
              </a:p>
            </p:txBody>
          </p:sp>
        </mc:Fallback>
      </mc:AlternateContent>
      <p:sp>
        <p:nvSpPr>
          <p:cNvPr id="234" name="TextBox 233">
            <a:extLst>
              <a:ext uri="{FF2B5EF4-FFF2-40B4-BE49-F238E27FC236}">
                <a16:creationId xmlns:a16="http://schemas.microsoft.com/office/drawing/2014/main" id="{73F1DD39-AAF3-42DC-8055-18277C1079EA}"/>
              </a:ext>
            </a:extLst>
          </p:cNvPr>
          <p:cNvSpPr txBox="1"/>
          <p:nvPr/>
        </p:nvSpPr>
        <p:spPr>
          <a:xfrm>
            <a:off x="5214263" y="9045583"/>
            <a:ext cx="862424" cy="21544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are yellow</a:t>
            </a:r>
          </a:p>
        </p:txBody>
      </p:sp>
      <p:sp>
        <p:nvSpPr>
          <p:cNvPr id="235" name="Right Bracket 234">
            <a:extLst>
              <a:ext uri="{FF2B5EF4-FFF2-40B4-BE49-F238E27FC236}">
                <a16:creationId xmlns:a16="http://schemas.microsoft.com/office/drawing/2014/main" id="{AA142491-C367-4A3E-8243-CCA0E070EC4D}"/>
              </a:ext>
            </a:extLst>
          </p:cNvPr>
          <p:cNvSpPr/>
          <p:nvPr/>
        </p:nvSpPr>
        <p:spPr>
          <a:xfrm>
            <a:off x="5801770" y="8498679"/>
            <a:ext cx="57895" cy="857719"/>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236" name="TextBox 235">
            <a:extLst>
              <a:ext uri="{FF2B5EF4-FFF2-40B4-BE49-F238E27FC236}">
                <a16:creationId xmlns:a16="http://schemas.microsoft.com/office/drawing/2014/main" id="{01C86B8A-1158-436B-A6A0-DC1C30887011}"/>
              </a:ext>
            </a:extLst>
          </p:cNvPr>
          <p:cNvSpPr txBox="1"/>
          <p:nvPr/>
        </p:nvSpPr>
        <p:spPr>
          <a:xfrm>
            <a:off x="5789327" y="8599088"/>
            <a:ext cx="862424" cy="707886"/>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Ratio increases proportionally.</a:t>
            </a:r>
          </a:p>
          <a:p>
            <a:pPr algn="ctr"/>
            <a:endParaRPr lang="en-GB" sz="800" dirty="0">
              <a:latin typeface="A little sunshine" panose="02000603000000000000" pitchFamily="2" charset="0"/>
              <a:ea typeface="A little sunshine" panose="02000603000000000000" pitchFamily="2" charset="0"/>
            </a:endParaRPr>
          </a:p>
          <a:p>
            <a:pPr algn="ctr"/>
            <a:r>
              <a:rPr lang="en-GB" sz="800" dirty="0">
                <a:latin typeface="A little sunshine" panose="02000603000000000000" pitchFamily="2" charset="0"/>
                <a:ea typeface="A little sunshine" panose="02000603000000000000" pitchFamily="2" charset="0"/>
              </a:rPr>
              <a:t>The proportion remains the same</a:t>
            </a:r>
          </a:p>
        </p:txBody>
      </p:sp>
    </p:spTree>
    <p:extLst>
      <p:ext uri="{BB962C8B-B14F-4D97-AF65-F5344CB8AC3E}">
        <p14:creationId xmlns:p14="http://schemas.microsoft.com/office/powerpoint/2010/main" val="2178072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icture 94">
            <a:extLst>
              <a:ext uri="{FF2B5EF4-FFF2-40B4-BE49-F238E27FC236}">
                <a16:creationId xmlns:a16="http://schemas.microsoft.com/office/drawing/2014/main" id="{6883B558-AB94-4657-8C28-2BB691981CB2}"/>
              </a:ext>
            </a:extLst>
          </p:cNvPr>
          <p:cNvPicPr>
            <a:picLocks noChangeAspect="1"/>
          </p:cNvPicPr>
          <p:nvPr/>
        </p:nvPicPr>
        <p:blipFill>
          <a:blip r:embed="rId2"/>
          <a:stretch>
            <a:fillRect/>
          </a:stretch>
        </p:blipFill>
        <p:spPr>
          <a:xfrm>
            <a:off x="5813462" y="8673120"/>
            <a:ext cx="434937" cy="409844"/>
          </a:xfrm>
          <a:prstGeom prst="rect">
            <a:avLst/>
          </a:prstGeom>
        </p:spPr>
      </p:pic>
      <p:pic>
        <p:nvPicPr>
          <p:cNvPr id="91" name="Picture 90">
            <a:extLst>
              <a:ext uri="{FF2B5EF4-FFF2-40B4-BE49-F238E27FC236}">
                <a16:creationId xmlns:a16="http://schemas.microsoft.com/office/drawing/2014/main" id="{FE3ABA6A-D0ED-431F-A6C7-9DB75F99BF75}"/>
              </a:ext>
            </a:extLst>
          </p:cNvPr>
          <p:cNvPicPr>
            <a:picLocks noChangeAspect="1"/>
          </p:cNvPicPr>
          <p:nvPr/>
        </p:nvPicPr>
        <p:blipFill>
          <a:blip r:embed="rId3"/>
          <a:stretch>
            <a:fillRect/>
          </a:stretch>
        </p:blipFill>
        <p:spPr>
          <a:xfrm>
            <a:off x="4334100" y="8633551"/>
            <a:ext cx="556186" cy="436576"/>
          </a:xfrm>
          <a:prstGeom prst="rect">
            <a:avLst/>
          </a:prstGeom>
        </p:spPr>
      </p:pic>
      <p:pic>
        <p:nvPicPr>
          <p:cNvPr id="90" name="Picture 89">
            <a:extLst>
              <a:ext uri="{FF2B5EF4-FFF2-40B4-BE49-F238E27FC236}">
                <a16:creationId xmlns:a16="http://schemas.microsoft.com/office/drawing/2014/main" id="{FB4DE469-8783-4C4A-8A3B-B453A7CBD8A8}"/>
              </a:ext>
            </a:extLst>
          </p:cNvPr>
          <p:cNvPicPr>
            <a:picLocks noChangeAspect="1"/>
          </p:cNvPicPr>
          <p:nvPr/>
        </p:nvPicPr>
        <p:blipFill>
          <a:blip r:embed="rId4"/>
          <a:stretch>
            <a:fillRect/>
          </a:stretch>
        </p:blipFill>
        <p:spPr>
          <a:xfrm rot="618343">
            <a:off x="3774328" y="8643424"/>
            <a:ext cx="390286" cy="345386"/>
          </a:xfrm>
          <a:prstGeom prst="rect">
            <a:avLst/>
          </a:prstGeom>
        </p:spPr>
      </p:pic>
      <p:pic>
        <p:nvPicPr>
          <p:cNvPr id="201" name="Picture 200">
            <a:extLst>
              <a:ext uri="{FF2B5EF4-FFF2-40B4-BE49-F238E27FC236}">
                <a16:creationId xmlns:a16="http://schemas.microsoft.com/office/drawing/2014/main" id="{A621ACED-6846-44A0-901D-68E8908D52C2}"/>
              </a:ext>
            </a:extLst>
          </p:cNvPr>
          <p:cNvPicPr>
            <a:picLocks noChangeAspect="1"/>
          </p:cNvPicPr>
          <p:nvPr/>
        </p:nvPicPr>
        <p:blipFill>
          <a:blip r:embed="rId5"/>
          <a:stretch>
            <a:fillRect/>
          </a:stretch>
        </p:blipFill>
        <p:spPr>
          <a:xfrm>
            <a:off x="2383035" y="7822872"/>
            <a:ext cx="292550" cy="209395"/>
          </a:xfrm>
          <a:prstGeom prst="rect">
            <a:avLst/>
          </a:prstGeom>
        </p:spPr>
      </p:pic>
      <p:sp>
        <p:nvSpPr>
          <p:cNvPr id="83" name="Rectangle: Rounded Corners 82">
            <a:extLst>
              <a:ext uri="{FF2B5EF4-FFF2-40B4-BE49-F238E27FC236}">
                <a16:creationId xmlns:a16="http://schemas.microsoft.com/office/drawing/2014/main" id="{C6F0660F-9E70-4FB3-8905-CAFFB2FDFD3B}"/>
              </a:ext>
            </a:extLst>
          </p:cNvPr>
          <p:cNvSpPr/>
          <p:nvPr/>
        </p:nvSpPr>
        <p:spPr>
          <a:xfrm>
            <a:off x="346944" y="7826236"/>
            <a:ext cx="1671886" cy="308990"/>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2" name="Group 151">
            <a:extLst>
              <a:ext uri="{FF2B5EF4-FFF2-40B4-BE49-F238E27FC236}">
                <a16:creationId xmlns:a16="http://schemas.microsoft.com/office/drawing/2014/main" id="{0DC85133-4BCD-46A0-A287-6EBF4FF25619}"/>
              </a:ext>
            </a:extLst>
          </p:cNvPr>
          <p:cNvGrpSpPr/>
          <p:nvPr/>
        </p:nvGrpSpPr>
        <p:grpSpPr>
          <a:xfrm>
            <a:off x="3030892" y="5356622"/>
            <a:ext cx="952564" cy="463478"/>
            <a:chOff x="3022588" y="5205736"/>
            <a:chExt cx="952564" cy="463478"/>
          </a:xfrm>
        </p:grpSpPr>
        <p:pic>
          <p:nvPicPr>
            <p:cNvPr id="111" name="Picture 110">
              <a:extLst>
                <a:ext uri="{FF2B5EF4-FFF2-40B4-BE49-F238E27FC236}">
                  <a16:creationId xmlns:a16="http://schemas.microsoft.com/office/drawing/2014/main" id="{77B7DD7C-281C-4A8F-9D66-A8B5C22A0F76}"/>
                </a:ext>
              </a:extLst>
            </p:cNvPr>
            <p:cNvPicPr>
              <a:picLocks noChangeAspect="1"/>
            </p:cNvPicPr>
            <p:nvPr/>
          </p:nvPicPr>
          <p:blipFill>
            <a:blip r:embed="rId6"/>
            <a:stretch>
              <a:fillRect/>
            </a:stretch>
          </p:blipFill>
          <p:spPr>
            <a:xfrm rot="21019235" flipH="1">
              <a:off x="3022588" y="5205736"/>
              <a:ext cx="831451" cy="463478"/>
            </a:xfrm>
            <a:prstGeom prst="rect">
              <a:avLst/>
            </a:prstGeom>
          </p:spPr>
        </p:pic>
        <mc:AlternateContent xmlns:mc="http://schemas.openxmlformats.org/markup-compatibility/2006" xmlns:a14="http://schemas.microsoft.com/office/drawing/2010/main">
          <mc:Choice Requires="a14">
            <p:sp>
              <p:nvSpPr>
                <p:cNvPr id="146" name="TextBox 145">
                  <a:extLst>
                    <a:ext uri="{FF2B5EF4-FFF2-40B4-BE49-F238E27FC236}">
                      <a16:creationId xmlns:a16="http://schemas.microsoft.com/office/drawing/2014/main" id="{2B73DD91-8FE7-4099-AA7B-A61263A36DDF}"/>
                    </a:ext>
                  </a:extLst>
                </p:cNvPr>
                <p:cNvSpPr txBox="1"/>
                <p:nvPr/>
              </p:nvSpPr>
              <p:spPr>
                <a:xfrm>
                  <a:off x="3169069" y="5269876"/>
                  <a:ext cx="459848"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72</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46" name="TextBox 145">
                  <a:extLst>
                    <a:ext uri="{FF2B5EF4-FFF2-40B4-BE49-F238E27FC236}">
                      <a16:creationId xmlns:a16="http://schemas.microsoft.com/office/drawing/2014/main" id="{2B73DD91-8FE7-4099-AA7B-A61263A36DDF}"/>
                    </a:ext>
                  </a:extLst>
                </p:cNvPr>
                <p:cNvSpPr txBox="1">
                  <a:spLocks noRot="1" noChangeAspect="1" noMove="1" noResize="1" noEditPoints="1" noAdjustHandles="1" noChangeArrowheads="1" noChangeShapeType="1" noTextEdit="1"/>
                </p:cNvSpPr>
                <p:nvPr/>
              </p:nvSpPr>
              <p:spPr>
                <a:xfrm>
                  <a:off x="3169069" y="5269876"/>
                  <a:ext cx="459848" cy="215444"/>
                </a:xfrm>
                <a:prstGeom prst="rect">
                  <a:avLst/>
                </a:prstGeom>
                <a:blipFill>
                  <a:blip r:embed="rId7"/>
                  <a:stretch>
                    <a:fillRect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7" name="TextBox 146">
                  <a:extLst>
                    <a:ext uri="{FF2B5EF4-FFF2-40B4-BE49-F238E27FC236}">
                      <a16:creationId xmlns:a16="http://schemas.microsoft.com/office/drawing/2014/main" id="{9EA848B8-068C-4671-9540-20A6393E0422}"/>
                    </a:ext>
                  </a:extLst>
                </p:cNvPr>
                <p:cNvSpPr txBox="1"/>
                <p:nvPr/>
              </p:nvSpPr>
              <p:spPr>
                <a:xfrm>
                  <a:off x="3515304" y="5253186"/>
                  <a:ext cx="459848"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42</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47" name="TextBox 146">
                  <a:extLst>
                    <a:ext uri="{FF2B5EF4-FFF2-40B4-BE49-F238E27FC236}">
                      <a16:creationId xmlns:a16="http://schemas.microsoft.com/office/drawing/2014/main" id="{9EA848B8-068C-4671-9540-20A6393E0422}"/>
                    </a:ext>
                  </a:extLst>
                </p:cNvPr>
                <p:cNvSpPr txBox="1">
                  <a:spLocks noRot="1" noChangeAspect="1" noMove="1" noResize="1" noEditPoints="1" noAdjustHandles="1" noChangeArrowheads="1" noChangeShapeType="1" noTextEdit="1"/>
                </p:cNvSpPr>
                <p:nvPr/>
              </p:nvSpPr>
              <p:spPr>
                <a:xfrm>
                  <a:off x="3515304" y="5253186"/>
                  <a:ext cx="459848" cy="215444"/>
                </a:xfrm>
                <a:prstGeom prst="rect">
                  <a:avLst/>
                </a:prstGeom>
                <a:blipFill>
                  <a:blip r:embed="rId8"/>
                  <a:stretch>
                    <a:fillRect b="-5556"/>
                  </a:stretch>
                </a:blipFill>
              </p:spPr>
              <p:txBody>
                <a:bodyPr/>
                <a:lstStyle/>
                <a:p>
                  <a:r>
                    <a:rPr lang="en-GB">
                      <a:noFill/>
                    </a:rPr>
                    <a:t> </a:t>
                  </a:r>
                </a:p>
              </p:txBody>
            </p:sp>
          </mc:Fallback>
        </mc:AlternateContent>
      </p:grpSp>
      <p:grpSp>
        <p:nvGrpSpPr>
          <p:cNvPr id="4" name="Group 3">
            <a:extLst>
              <a:ext uri="{FF2B5EF4-FFF2-40B4-BE49-F238E27FC236}">
                <a16:creationId xmlns:a16="http://schemas.microsoft.com/office/drawing/2014/main" id="{96D1CB60-134A-4123-8736-3B56D8470C61}"/>
              </a:ext>
            </a:extLst>
          </p:cNvPr>
          <p:cNvGrpSpPr/>
          <p:nvPr/>
        </p:nvGrpSpPr>
        <p:grpSpPr>
          <a:xfrm>
            <a:off x="42332" y="-54591"/>
            <a:ext cx="6773336" cy="1139155"/>
            <a:chOff x="42332" y="0"/>
            <a:chExt cx="6773336" cy="1139155"/>
          </a:xfrm>
        </p:grpSpPr>
        <p:sp>
          <p:nvSpPr>
            <p:cNvPr id="5" name="TextBox 4">
              <a:extLst>
                <a:ext uri="{FF2B5EF4-FFF2-40B4-BE49-F238E27FC236}">
                  <a16:creationId xmlns:a16="http://schemas.microsoft.com/office/drawing/2014/main" id="{235A0590-9502-4121-B5DA-E0CC0FE8202B}"/>
                </a:ext>
              </a:extLst>
            </p:cNvPr>
            <p:cNvSpPr txBox="1"/>
            <p:nvPr/>
          </p:nvSpPr>
          <p:spPr>
            <a:xfrm>
              <a:off x="133527" y="492824"/>
              <a:ext cx="6682141" cy="646331"/>
            </a:xfrm>
            <a:prstGeom prst="rect">
              <a:avLst/>
            </a:prstGeom>
            <a:noFill/>
          </p:spPr>
          <p:txBody>
            <a:bodyPr wrap="square" rtlCol="0">
              <a:spAutoFit/>
            </a:bodyPr>
            <a:lstStyle/>
            <a:p>
              <a:pPr algn="r"/>
              <a:r>
                <a:rPr lang="en-GB" sz="3600" b="1" dirty="0">
                  <a:latin typeface="A little sunshine" panose="02000603000000000000" pitchFamily="2" charset="0"/>
                  <a:ea typeface="A little sunshine" panose="02000603000000000000" pitchFamily="2" charset="0"/>
                </a:rPr>
                <a:t>Properties of shape</a:t>
              </a:r>
            </a:p>
          </p:txBody>
        </p:sp>
        <p:sp>
          <p:nvSpPr>
            <p:cNvPr id="6" name="TextBox 5">
              <a:extLst>
                <a:ext uri="{FF2B5EF4-FFF2-40B4-BE49-F238E27FC236}">
                  <a16:creationId xmlns:a16="http://schemas.microsoft.com/office/drawing/2014/main" id="{5995F14B-455A-4876-B529-6E0EFAD25DA5}"/>
                </a:ext>
              </a:extLst>
            </p:cNvPr>
            <p:cNvSpPr txBox="1"/>
            <p:nvPr/>
          </p:nvSpPr>
          <p:spPr>
            <a:xfrm>
              <a:off x="42332" y="0"/>
              <a:ext cx="6206067" cy="1077218"/>
            </a:xfrm>
            <a:prstGeom prst="rect">
              <a:avLst/>
            </a:prstGeom>
            <a:noFill/>
          </p:spPr>
          <p:txBody>
            <a:bodyPr wrap="square" rtlCol="0">
              <a:spAutoFit/>
            </a:bodyPr>
            <a:lstStyle/>
            <a:p>
              <a:r>
                <a:rPr lang="en-GB" sz="4400" dirty="0">
                  <a:latin typeface="Moon Flower" panose="02000500000000000000" pitchFamily="2" charset="77"/>
                </a:rPr>
                <a:t>Year 6 – geometry …</a:t>
              </a:r>
            </a:p>
            <a:p>
              <a:endParaRPr lang="en-GB" sz="2000" dirty="0"/>
            </a:p>
          </p:txBody>
        </p:sp>
      </p:grpSp>
      <p:sp>
        <p:nvSpPr>
          <p:cNvPr id="7" name="Rectangle 6">
            <a:extLst>
              <a:ext uri="{FF2B5EF4-FFF2-40B4-BE49-F238E27FC236}">
                <a16:creationId xmlns:a16="http://schemas.microsoft.com/office/drawing/2014/main" id="{BC9D226D-537F-4DA7-B6CA-DFA8CDF2F024}"/>
              </a:ext>
            </a:extLst>
          </p:cNvPr>
          <p:cNvSpPr/>
          <p:nvPr/>
        </p:nvSpPr>
        <p:spPr>
          <a:xfrm>
            <a:off x="2060873" y="1121760"/>
            <a:ext cx="464228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EE7887D-EB2A-4912-B321-6A7900297921}"/>
              </a:ext>
            </a:extLst>
          </p:cNvPr>
          <p:cNvSpPr txBox="1"/>
          <p:nvPr/>
        </p:nvSpPr>
        <p:spPr>
          <a:xfrm>
            <a:off x="2062530" y="1127027"/>
            <a:ext cx="2021369" cy="338554"/>
          </a:xfrm>
          <a:prstGeom prst="rect">
            <a:avLst/>
          </a:prstGeom>
          <a:noFill/>
        </p:spPr>
        <p:txBody>
          <a:bodyPr wrap="square" rtlCol="0">
            <a:spAutoFit/>
          </a:bodyPr>
          <a:lstStyle/>
          <a:p>
            <a:r>
              <a:rPr lang="en-GB" sz="1600" b="1" u="sng" dirty="0">
                <a:latin typeface="A little sunshine" panose="02000603000000000000" pitchFamily="2" charset="0"/>
                <a:ea typeface="A little sunshine" panose="02000603000000000000" pitchFamily="2" charset="0"/>
              </a:rPr>
              <a:t>Keywords</a:t>
            </a:r>
          </a:p>
        </p:txBody>
      </p:sp>
      <p:sp>
        <p:nvSpPr>
          <p:cNvPr id="9" name="Rectangle 8">
            <a:extLst>
              <a:ext uri="{FF2B5EF4-FFF2-40B4-BE49-F238E27FC236}">
                <a16:creationId xmlns:a16="http://schemas.microsoft.com/office/drawing/2014/main" id="{123522FE-5329-48BE-A30F-DDBA698C8FD5}"/>
              </a:ext>
            </a:extLst>
          </p:cNvPr>
          <p:cNvSpPr/>
          <p:nvPr/>
        </p:nvSpPr>
        <p:spPr>
          <a:xfrm>
            <a:off x="2075086" y="1446776"/>
            <a:ext cx="4389043" cy="1446550"/>
          </a:xfrm>
          <a:prstGeom prst="rect">
            <a:avLst/>
          </a:prstGeom>
        </p:spPr>
        <p:txBody>
          <a:bodyPr wrap="square">
            <a:spAutoFit/>
          </a:bodyPr>
          <a:lstStyle/>
          <a:p>
            <a:r>
              <a:rPr lang="en-GB" sz="1100" b="1" dirty="0">
                <a:latin typeface="A little sunshine" panose="02000603000000000000" pitchFamily="2" charset="0"/>
                <a:ea typeface="A little sunshine" panose="02000603000000000000" pitchFamily="2" charset="0"/>
              </a:rPr>
              <a:t>Protractor: </a:t>
            </a:r>
            <a:r>
              <a:rPr lang="en-GB" sz="1100" dirty="0">
                <a:latin typeface="A little sunshine" panose="02000603000000000000" pitchFamily="2" charset="0"/>
                <a:ea typeface="A little sunshine" panose="02000603000000000000" pitchFamily="2" charset="0"/>
              </a:rPr>
              <a:t>mathematical equipment used to measure angles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Angle: </a:t>
            </a:r>
            <a:r>
              <a:rPr lang="en-GB" sz="1100" dirty="0">
                <a:latin typeface="A little sunshine" panose="02000603000000000000" pitchFamily="2" charset="0"/>
                <a:ea typeface="A little sunshine" panose="02000603000000000000" pitchFamily="2" charset="0"/>
              </a:rPr>
              <a:t>the amount of turn between two lines around their common point</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Adjacent: </a:t>
            </a:r>
            <a:r>
              <a:rPr lang="en-GB" sz="1100" dirty="0">
                <a:latin typeface="A little sunshine" panose="02000603000000000000" pitchFamily="2" charset="0"/>
                <a:ea typeface="A little sunshine" panose="02000603000000000000" pitchFamily="2" charset="0"/>
              </a:rPr>
              <a:t>lying next to each other</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Sum: </a:t>
            </a:r>
            <a:r>
              <a:rPr lang="en-GB" sz="1100" dirty="0">
                <a:latin typeface="A little sunshine" panose="02000603000000000000" pitchFamily="2" charset="0"/>
                <a:ea typeface="A little sunshine" panose="02000603000000000000" pitchFamily="2" charset="0"/>
              </a:rPr>
              <a:t>addition</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Quadrilateral: </a:t>
            </a:r>
            <a:r>
              <a:rPr lang="en-GB" sz="1100" dirty="0">
                <a:latin typeface="A little sunshine" panose="02000603000000000000" pitchFamily="2" charset="0"/>
                <a:ea typeface="A little sunshine" panose="02000603000000000000" pitchFamily="2" charset="0"/>
              </a:rPr>
              <a:t>a four-sided polygon</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Polygon: </a:t>
            </a:r>
            <a:r>
              <a:rPr lang="en-GB" sz="1100" dirty="0">
                <a:latin typeface="A little sunshine" panose="02000603000000000000" pitchFamily="2" charset="0"/>
                <a:ea typeface="A little sunshine" panose="02000603000000000000" pitchFamily="2" charset="0"/>
              </a:rPr>
              <a:t>an enclosed 2D shape made up of straight lines </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Scalene triangle: </a:t>
            </a:r>
            <a:r>
              <a:rPr lang="en-GB" sz="1100" dirty="0">
                <a:latin typeface="A little sunshine" panose="02000603000000000000" pitchFamily="2" charset="0"/>
                <a:ea typeface="A little sunshine" panose="02000603000000000000" pitchFamily="2" charset="0"/>
              </a:rPr>
              <a:t>a triangle with all different sides and different angles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Regular Polygon: </a:t>
            </a:r>
            <a:r>
              <a:rPr lang="en-GB" sz="1100" dirty="0">
                <a:latin typeface="A little sunshine" panose="02000603000000000000" pitchFamily="2" charset="0"/>
                <a:ea typeface="A little sunshine" panose="02000603000000000000" pitchFamily="2" charset="0"/>
              </a:rPr>
              <a:t>a polygon with equal angles and all sides the same size</a:t>
            </a:r>
            <a:endParaRPr lang="en-GB" sz="1100" b="1" dirty="0">
              <a:latin typeface="A little sunshine" panose="02000603000000000000" pitchFamily="2" charset="0"/>
              <a:ea typeface="A little sunshine" panose="02000603000000000000" pitchFamily="2" charset="0"/>
            </a:endParaRPr>
          </a:p>
        </p:txBody>
      </p:sp>
      <p:sp>
        <p:nvSpPr>
          <p:cNvPr id="10" name="Rectangle 9">
            <a:extLst>
              <a:ext uri="{FF2B5EF4-FFF2-40B4-BE49-F238E27FC236}">
                <a16:creationId xmlns:a16="http://schemas.microsoft.com/office/drawing/2014/main" id="{13662D1C-3077-4578-B605-82EF469FEFF9}"/>
              </a:ext>
            </a:extLst>
          </p:cNvPr>
          <p:cNvSpPr/>
          <p:nvPr/>
        </p:nvSpPr>
        <p:spPr>
          <a:xfrm>
            <a:off x="94529" y="1125365"/>
            <a:ext cx="1924301" cy="1901128"/>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39E3385-1C11-4CA0-96CF-6C84F0B57E83}"/>
              </a:ext>
            </a:extLst>
          </p:cNvPr>
          <p:cNvSpPr txBox="1"/>
          <p:nvPr/>
        </p:nvSpPr>
        <p:spPr>
          <a:xfrm>
            <a:off x="101670" y="1160795"/>
            <a:ext cx="1973416"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What do I need to be able to do? </a:t>
            </a:r>
          </a:p>
        </p:txBody>
      </p:sp>
      <p:sp>
        <p:nvSpPr>
          <p:cNvPr id="12" name="Rectangle 11">
            <a:extLst>
              <a:ext uri="{FF2B5EF4-FFF2-40B4-BE49-F238E27FC236}">
                <a16:creationId xmlns:a16="http://schemas.microsoft.com/office/drawing/2014/main" id="{5964A677-5B2C-461C-BB61-1ACE9821D587}"/>
              </a:ext>
            </a:extLst>
          </p:cNvPr>
          <p:cNvSpPr/>
          <p:nvPr/>
        </p:nvSpPr>
        <p:spPr>
          <a:xfrm>
            <a:off x="94529" y="1377819"/>
            <a:ext cx="1883646" cy="1785104"/>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By the end of this unit you should be able to: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Measure with a protractor</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Classify and calculate angles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Know and calculate angles in a triangle</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Know properties of angles in special quadrilaterals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Know properties of angles in regular polygons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Draw shapes and nets of 3D shapes</a:t>
            </a:r>
          </a:p>
          <a:p>
            <a:pPr marL="171450" indent="-171450">
              <a:buFont typeface="Arial" panose="020B0604020202020204" pitchFamily="34" charset="0"/>
              <a:buChar char="•"/>
            </a:pPr>
            <a:endParaRPr lang="en-GB" sz="1000" dirty="0">
              <a:latin typeface="A little sunshine" panose="02000603000000000000" pitchFamily="2" charset="0"/>
              <a:ea typeface="A little sunshine" panose="02000603000000000000" pitchFamily="2" charset="0"/>
            </a:endParaRPr>
          </a:p>
        </p:txBody>
      </p:sp>
      <p:sp>
        <p:nvSpPr>
          <p:cNvPr id="13" name="TextBox 12">
            <a:extLst>
              <a:ext uri="{FF2B5EF4-FFF2-40B4-BE49-F238E27FC236}">
                <a16:creationId xmlns:a16="http://schemas.microsoft.com/office/drawing/2014/main" id="{FA5E5F9A-6EF6-46A2-8CE7-F3F054546DD9}"/>
              </a:ext>
            </a:extLst>
          </p:cNvPr>
          <p:cNvSpPr txBox="1"/>
          <p:nvPr/>
        </p:nvSpPr>
        <p:spPr>
          <a:xfrm>
            <a:off x="-37495" y="793425"/>
            <a:ext cx="1973416" cy="338554"/>
          </a:xfrm>
          <a:prstGeom prst="rect">
            <a:avLst/>
          </a:prstGeom>
          <a:noFill/>
        </p:spPr>
        <p:txBody>
          <a:bodyPr wrap="square" rtlCol="0">
            <a:spAutoFit/>
          </a:bodyPr>
          <a:lstStyle/>
          <a:p>
            <a:r>
              <a:rPr lang="en-GB" sz="1600" dirty="0">
                <a:latin typeface="A little sunshine" panose="02000603000000000000" pitchFamily="2" charset="0"/>
                <a:ea typeface="A little sunshine" panose="02000603000000000000" pitchFamily="2" charset="0"/>
              </a:rPr>
              <a:t>@</a:t>
            </a:r>
            <a:r>
              <a:rPr lang="en-GB" sz="1600" dirty="0" err="1">
                <a:latin typeface="A little sunshine" panose="02000603000000000000" pitchFamily="2" charset="0"/>
                <a:ea typeface="A little sunshine" panose="02000603000000000000" pitchFamily="2" charset="0"/>
              </a:rPr>
              <a:t>whisto_maths</a:t>
            </a:r>
            <a:endParaRPr lang="en-GB" sz="1600" dirty="0">
              <a:latin typeface="A little sunshine" panose="02000603000000000000" pitchFamily="2" charset="0"/>
              <a:ea typeface="A little sunshine" panose="02000603000000000000" pitchFamily="2" charset="0"/>
            </a:endParaRPr>
          </a:p>
        </p:txBody>
      </p:sp>
      <p:pic>
        <p:nvPicPr>
          <p:cNvPr id="14" name="Picture 13">
            <a:extLst>
              <a:ext uri="{FF2B5EF4-FFF2-40B4-BE49-F238E27FC236}">
                <a16:creationId xmlns:a16="http://schemas.microsoft.com/office/drawing/2014/main" id="{AFCF8E79-42A4-47F5-8620-DF878CCE9F22}"/>
              </a:ext>
            </a:extLst>
          </p:cNvPr>
          <p:cNvPicPr>
            <a:picLocks noChangeAspect="1"/>
          </p:cNvPicPr>
          <p:nvPr/>
        </p:nvPicPr>
        <p:blipFill>
          <a:blip r:embed="rId9"/>
          <a:stretch>
            <a:fillRect/>
          </a:stretch>
        </p:blipFill>
        <p:spPr>
          <a:xfrm>
            <a:off x="208298" y="3426225"/>
            <a:ext cx="262342" cy="373935"/>
          </a:xfrm>
          <a:prstGeom prst="rect">
            <a:avLst/>
          </a:prstGeom>
        </p:spPr>
      </p:pic>
      <p:pic>
        <p:nvPicPr>
          <p:cNvPr id="15" name="Picture 14">
            <a:extLst>
              <a:ext uri="{FF2B5EF4-FFF2-40B4-BE49-F238E27FC236}">
                <a16:creationId xmlns:a16="http://schemas.microsoft.com/office/drawing/2014/main" id="{AFF6CD75-C529-40BC-AAA2-14EA7C18583B}"/>
              </a:ext>
            </a:extLst>
          </p:cNvPr>
          <p:cNvPicPr>
            <a:picLocks noChangeAspect="1"/>
          </p:cNvPicPr>
          <p:nvPr/>
        </p:nvPicPr>
        <p:blipFill>
          <a:blip r:embed="rId10"/>
          <a:stretch>
            <a:fillRect/>
          </a:stretch>
        </p:blipFill>
        <p:spPr>
          <a:xfrm flipH="1">
            <a:off x="157730" y="3868297"/>
            <a:ext cx="378428" cy="261610"/>
          </a:xfrm>
          <a:prstGeom prst="rect">
            <a:avLst/>
          </a:prstGeom>
        </p:spPr>
      </p:pic>
      <p:pic>
        <p:nvPicPr>
          <p:cNvPr id="16" name="Picture 15">
            <a:extLst>
              <a:ext uri="{FF2B5EF4-FFF2-40B4-BE49-F238E27FC236}">
                <a16:creationId xmlns:a16="http://schemas.microsoft.com/office/drawing/2014/main" id="{AE081759-B4BF-4FC1-B014-B1CB255B698C}"/>
              </a:ext>
            </a:extLst>
          </p:cNvPr>
          <p:cNvPicPr>
            <a:picLocks noChangeAspect="1"/>
          </p:cNvPicPr>
          <p:nvPr/>
        </p:nvPicPr>
        <p:blipFill>
          <a:blip r:embed="rId11"/>
          <a:stretch>
            <a:fillRect/>
          </a:stretch>
        </p:blipFill>
        <p:spPr>
          <a:xfrm>
            <a:off x="191064" y="4273293"/>
            <a:ext cx="311761" cy="371790"/>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B2ACA2E-3967-4F83-AC71-06400AB5FF41}"/>
                  </a:ext>
                </a:extLst>
              </p:cNvPr>
              <p:cNvSpPr txBox="1"/>
              <p:nvPr/>
            </p:nvSpPr>
            <p:spPr>
              <a:xfrm>
                <a:off x="483093" y="3406376"/>
                <a:ext cx="966908"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Acute Angles</a:t>
                </a:r>
              </a:p>
              <a:p>
                <a:r>
                  <a:rPr lang="en-GB" sz="800" dirty="0">
                    <a:latin typeface="A little sunshine" panose="02000603000000000000" pitchFamily="2" charset="0"/>
                    <a:ea typeface="A little sunshine" panose="02000603000000000000" pitchFamily="2" charset="0"/>
                  </a:rPr>
                  <a:t>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&lt; angle &lt;90</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7" name="TextBox 16">
                <a:extLst>
                  <a:ext uri="{FF2B5EF4-FFF2-40B4-BE49-F238E27FC236}">
                    <a16:creationId xmlns:a16="http://schemas.microsoft.com/office/drawing/2014/main" id="{2B2ACA2E-3967-4F83-AC71-06400AB5FF41}"/>
                  </a:ext>
                </a:extLst>
              </p:cNvPr>
              <p:cNvSpPr txBox="1">
                <a:spLocks noRot="1" noChangeAspect="1" noMove="1" noResize="1" noEditPoints="1" noAdjustHandles="1" noChangeArrowheads="1" noChangeShapeType="1" noTextEdit="1"/>
              </p:cNvSpPr>
              <p:nvPr/>
            </p:nvSpPr>
            <p:spPr>
              <a:xfrm>
                <a:off x="483093" y="3406376"/>
                <a:ext cx="966908" cy="338554"/>
              </a:xfrm>
              <a:prstGeom prst="rect">
                <a:avLst/>
              </a:prstGeom>
              <a:blipFill>
                <a:blip r:embed="rId12"/>
                <a:stretch>
                  <a:fillRect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AFECA20-91D1-468B-B5DE-6B934DA7F4BF}"/>
                  </a:ext>
                </a:extLst>
              </p:cNvPr>
              <p:cNvSpPr txBox="1"/>
              <p:nvPr/>
            </p:nvSpPr>
            <p:spPr>
              <a:xfrm>
                <a:off x="497821" y="3803328"/>
                <a:ext cx="966908"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Obtuse</a:t>
                </a:r>
              </a:p>
              <a:p>
                <a:r>
                  <a:rPr lang="en-GB" sz="800" dirty="0">
                    <a:latin typeface="A little sunshine" panose="02000603000000000000" pitchFamily="2" charset="0"/>
                    <a:ea typeface="A little sunshine" panose="02000603000000000000" pitchFamily="2" charset="0"/>
                  </a:rPr>
                  <a:t>90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&lt; angle &lt;180</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8" name="TextBox 17">
                <a:extLst>
                  <a:ext uri="{FF2B5EF4-FFF2-40B4-BE49-F238E27FC236}">
                    <a16:creationId xmlns:a16="http://schemas.microsoft.com/office/drawing/2014/main" id="{CAFECA20-91D1-468B-B5DE-6B934DA7F4BF}"/>
                  </a:ext>
                </a:extLst>
              </p:cNvPr>
              <p:cNvSpPr txBox="1">
                <a:spLocks noRot="1" noChangeAspect="1" noMove="1" noResize="1" noEditPoints="1" noAdjustHandles="1" noChangeArrowheads="1" noChangeShapeType="1" noTextEdit="1"/>
              </p:cNvSpPr>
              <p:nvPr/>
            </p:nvSpPr>
            <p:spPr>
              <a:xfrm>
                <a:off x="497821" y="3803328"/>
                <a:ext cx="966908" cy="338554"/>
              </a:xfrm>
              <a:prstGeom prst="rect">
                <a:avLst/>
              </a:prstGeom>
              <a:blipFill>
                <a:blip r:embed="rId13"/>
                <a:stretch>
                  <a:fillRect b="-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B236597-FE6A-4D86-8949-6567604A1F66}"/>
                  </a:ext>
                </a:extLst>
              </p:cNvPr>
              <p:cNvSpPr txBox="1"/>
              <p:nvPr/>
            </p:nvSpPr>
            <p:spPr>
              <a:xfrm>
                <a:off x="497821" y="4271887"/>
                <a:ext cx="966908"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Reflex</a:t>
                </a:r>
              </a:p>
              <a:p>
                <a:r>
                  <a:rPr lang="en-GB" sz="800" dirty="0">
                    <a:latin typeface="A little sunshine" panose="02000603000000000000" pitchFamily="2" charset="0"/>
                    <a:ea typeface="A little sunshine" panose="02000603000000000000" pitchFamily="2" charset="0"/>
                  </a:rPr>
                  <a:t>180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&lt; angle &lt;360</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9" name="TextBox 18">
                <a:extLst>
                  <a:ext uri="{FF2B5EF4-FFF2-40B4-BE49-F238E27FC236}">
                    <a16:creationId xmlns:a16="http://schemas.microsoft.com/office/drawing/2014/main" id="{4B236597-FE6A-4D86-8949-6567604A1F66}"/>
                  </a:ext>
                </a:extLst>
              </p:cNvPr>
              <p:cNvSpPr txBox="1">
                <a:spLocks noRot="1" noChangeAspect="1" noMove="1" noResize="1" noEditPoints="1" noAdjustHandles="1" noChangeArrowheads="1" noChangeShapeType="1" noTextEdit="1"/>
              </p:cNvSpPr>
              <p:nvPr/>
            </p:nvSpPr>
            <p:spPr>
              <a:xfrm>
                <a:off x="497821" y="4271887"/>
                <a:ext cx="966908" cy="338554"/>
              </a:xfrm>
              <a:prstGeom prst="rect">
                <a:avLst/>
              </a:prstGeom>
              <a:blipFill>
                <a:blip r:embed="rId14"/>
                <a:stretch>
                  <a:fillRect b="-5455"/>
                </a:stretch>
              </a:blipFill>
            </p:spPr>
            <p:txBody>
              <a:bodyPr/>
              <a:lstStyle/>
              <a:p>
                <a:r>
                  <a:rPr lang="en-GB">
                    <a:noFill/>
                  </a:rPr>
                  <a:t> </a:t>
                </a:r>
              </a:p>
            </p:txBody>
          </p:sp>
        </mc:Fallback>
      </mc:AlternateContent>
      <p:pic>
        <p:nvPicPr>
          <p:cNvPr id="20" name="Picture 19">
            <a:extLst>
              <a:ext uri="{FF2B5EF4-FFF2-40B4-BE49-F238E27FC236}">
                <a16:creationId xmlns:a16="http://schemas.microsoft.com/office/drawing/2014/main" id="{06B401AE-006E-4061-88A4-FAA51C12D618}"/>
              </a:ext>
            </a:extLst>
          </p:cNvPr>
          <p:cNvPicPr>
            <a:picLocks noChangeAspect="1"/>
          </p:cNvPicPr>
          <p:nvPr/>
        </p:nvPicPr>
        <p:blipFill>
          <a:blip r:embed="rId15"/>
          <a:stretch>
            <a:fillRect/>
          </a:stretch>
        </p:blipFill>
        <p:spPr>
          <a:xfrm>
            <a:off x="1233725" y="3405927"/>
            <a:ext cx="353274" cy="338554"/>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160392A-D8EE-43F6-A521-528284E693AE}"/>
                  </a:ext>
                </a:extLst>
              </p:cNvPr>
              <p:cNvSpPr txBox="1"/>
              <p:nvPr/>
            </p:nvSpPr>
            <p:spPr>
              <a:xfrm>
                <a:off x="1462454" y="3341033"/>
                <a:ext cx="678213"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Right Angles</a:t>
                </a:r>
              </a:p>
              <a:p>
                <a:r>
                  <a:rPr lang="en-GB" sz="800" dirty="0">
                    <a:latin typeface="A little sunshine" panose="02000603000000000000" pitchFamily="2" charset="0"/>
                    <a:ea typeface="A little sunshine" panose="02000603000000000000" pitchFamily="2" charset="0"/>
                  </a:rPr>
                  <a:t>90</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21" name="TextBox 20">
                <a:extLst>
                  <a:ext uri="{FF2B5EF4-FFF2-40B4-BE49-F238E27FC236}">
                    <a16:creationId xmlns:a16="http://schemas.microsoft.com/office/drawing/2014/main" id="{1160392A-D8EE-43F6-A521-528284E693AE}"/>
                  </a:ext>
                </a:extLst>
              </p:cNvPr>
              <p:cNvSpPr txBox="1">
                <a:spLocks noRot="1" noChangeAspect="1" noMove="1" noResize="1" noEditPoints="1" noAdjustHandles="1" noChangeArrowheads="1" noChangeShapeType="1" noTextEdit="1"/>
              </p:cNvSpPr>
              <p:nvPr/>
            </p:nvSpPr>
            <p:spPr>
              <a:xfrm>
                <a:off x="1462454" y="3341033"/>
                <a:ext cx="678213" cy="338554"/>
              </a:xfrm>
              <a:prstGeom prst="rect">
                <a:avLst/>
              </a:prstGeom>
              <a:blipFill>
                <a:blip r:embed="rId16"/>
                <a:stretch>
                  <a:fillRect b="-3571"/>
                </a:stretch>
              </a:blipFill>
            </p:spPr>
            <p:txBody>
              <a:bodyPr/>
              <a:lstStyle/>
              <a:p>
                <a:r>
                  <a:rPr lang="en-GB">
                    <a:noFill/>
                  </a:rPr>
                  <a:t> </a:t>
                </a:r>
              </a:p>
            </p:txBody>
          </p:sp>
        </mc:Fallback>
      </mc:AlternateContent>
      <p:pic>
        <p:nvPicPr>
          <p:cNvPr id="22" name="Picture 21">
            <a:extLst>
              <a:ext uri="{FF2B5EF4-FFF2-40B4-BE49-F238E27FC236}">
                <a16:creationId xmlns:a16="http://schemas.microsoft.com/office/drawing/2014/main" id="{053D1475-1861-41FB-B4B3-FAA01686B037}"/>
              </a:ext>
            </a:extLst>
          </p:cNvPr>
          <p:cNvPicPr>
            <a:picLocks noChangeAspect="1"/>
          </p:cNvPicPr>
          <p:nvPr/>
        </p:nvPicPr>
        <p:blipFill>
          <a:blip r:embed="rId17"/>
          <a:stretch>
            <a:fillRect/>
          </a:stretch>
        </p:blipFill>
        <p:spPr>
          <a:xfrm>
            <a:off x="1328423" y="4561675"/>
            <a:ext cx="517151" cy="72120"/>
          </a:xfrm>
          <a:prstGeom prst="rect">
            <a:avLst/>
          </a:prstGeom>
        </p:spPr>
      </p:pic>
      <p:cxnSp>
        <p:nvCxnSpPr>
          <p:cNvPr id="23" name="Straight Arrow Connector 22">
            <a:extLst>
              <a:ext uri="{FF2B5EF4-FFF2-40B4-BE49-F238E27FC236}">
                <a16:creationId xmlns:a16="http://schemas.microsoft.com/office/drawing/2014/main" id="{00C7746D-253B-4D4E-8156-8074391DE2DD}"/>
              </a:ext>
            </a:extLst>
          </p:cNvPr>
          <p:cNvCxnSpPr>
            <a:cxnSpLocks/>
            <a:stCxn id="18" idx="3"/>
          </p:cNvCxnSpPr>
          <p:nvPr/>
        </p:nvCxnSpPr>
        <p:spPr>
          <a:xfrm flipH="1" flipV="1">
            <a:off x="1285303" y="3733669"/>
            <a:ext cx="179426" cy="2389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43FB0946-071B-4604-8DB7-67551698BF8F}"/>
              </a:ext>
            </a:extLst>
          </p:cNvPr>
          <p:cNvSpPr txBox="1"/>
          <p:nvPr/>
        </p:nvSpPr>
        <p:spPr>
          <a:xfrm>
            <a:off x="1437977" y="3889285"/>
            <a:ext cx="721463" cy="33855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Right angle notation</a:t>
            </a:r>
          </a:p>
        </p:txBody>
      </p:sp>
      <p:sp>
        <p:nvSpPr>
          <p:cNvPr id="25" name="Rectangle 24">
            <a:extLst>
              <a:ext uri="{FF2B5EF4-FFF2-40B4-BE49-F238E27FC236}">
                <a16:creationId xmlns:a16="http://schemas.microsoft.com/office/drawing/2014/main" id="{C9ACB4FB-EE7D-43A8-895D-75B7D9F1CBE4}"/>
              </a:ext>
            </a:extLst>
          </p:cNvPr>
          <p:cNvSpPr/>
          <p:nvPr/>
        </p:nvSpPr>
        <p:spPr>
          <a:xfrm>
            <a:off x="94529" y="3102724"/>
            <a:ext cx="2048529" cy="1686412"/>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D8251707-7A63-4567-BA95-076E6F8829FD}"/>
              </a:ext>
            </a:extLst>
          </p:cNvPr>
          <p:cNvSpPr txBox="1"/>
          <p:nvPr/>
        </p:nvSpPr>
        <p:spPr>
          <a:xfrm>
            <a:off x="116300" y="3101683"/>
            <a:ext cx="2021369"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Measuring angles</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E9A5455A-DA63-4973-9E6E-FF85D894357E}"/>
                  </a:ext>
                </a:extLst>
              </p:cNvPr>
              <p:cNvSpPr txBox="1"/>
              <p:nvPr/>
            </p:nvSpPr>
            <p:spPr>
              <a:xfrm>
                <a:off x="1328423" y="4237245"/>
                <a:ext cx="966908"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Straight Line</a:t>
                </a:r>
              </a:p>
              <a:p>
                <a:r>
                  <a:rPr lang="en-GB" sz="800" dirty="0">
                    <a:latin typeface="A little sunshine" panose="02000603000000000000" pitchFamily="2" charset="0"/>
                    <a:ea typeface="A little sunshine" panose="02000603000000000000" pitchFamily="2" charset="0"/>
                  </a:rPr>
                  <a:t>180</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28" name="TextBox 27">
                <a:extLst>
                  <a:ext uri="{FF2B5EF4-FFF2-40B4-BE49-F238E27FC236}">
                    <a16:creationId xmlns:a16="http://schemas.microsoft.com/office/drawing/2014/main" id="{E9A5455A-DA63-4973-9E6E-FF85D894357E}"/>
                  </a:ext>
                </a:extLst>
              </p:cNvPr>
              <p:cNvSpPr txBox="1">
                <a:spLocks noRot="1" noChangeAspect="1" noMove="1" noResize="1" noEditPoints="1" noAdjustHandles="1" noChangeArrowheads="1" noChangeShapeType="1" noTextEdit="1"/>
              </p:cNvSpPr>
              <p:nvPr/>
            </p:nvSpPr>
            <p:spPr>
              <a:xfrm>
                <a:off x="1328423" y="4237245"/>
                <a:ext cx="966908" cy="338554"/>
              </a:xfrm>
              <a:prstGeom prst="rect">
                <a:avLst/>
              </a:prstGeom>
              <a:blipFill>
                <a:blip r:embed="rId18"/>
                <a:stretch>
                  <a:fillRect b="-3571"/>
                </a:stretch>
              </a:blipFill>
            </p:spPr>
            <p:txBody>
              <a:bodyPr/>
              <a:lstStyle/>
              <a:p>
                <a:r>
                  <a:rPr lang="en-GB">
                    <a:noFill/>
                  </a:rPr>
                  <a:t> </a:t>
                </a:r>
              </a:p>
            </p:txBody>
          </p:sp>
        </mc:Fallback>
      </mc:AlternateContent>
      <p:pic>
        <p:nvPicPr>
          <p:cNvPr id="29" name="Picture 28">
            <a:extLst>
              <a:ext uri="{FF2B5EF4-FFF2-40B4-BE49-F238E27FC236}">
                <a16:creationId xmlns:a16="http://schemas.microsoft.com/office/drawing/2014/main" id="{DDF9305B-F23F-467F-A9CB-D4D46B5970EC}"/>
              </a:ext>
            </a:extLst>
          </p:cNvPr>
          <p:cNvPicPr>
            <a:picLocks noChangeAspect="1"/>
          </p:cNvPicPr>
          <p:nvPr/>
        </p:nvPicPr>
        <p:blipFill>
          <a:blip r:embed="rId19"/>
          <a:stretch>
            <a:fillRect/>
          </a:stretch>
        </p:blipFill>
        <p:spPr>
          <a:xfrm rot="635600">
            <a:off x="2379313" y="3665126"/>
            <a:ext cx="1280212" cy="773569"/>
          </a:xfrm>
          <a:prstGeom prst="rect">
            <a:avLst/>
          </a:prstGeom>
        </p:spPr>
      </p:pic>
      <p:grpSp>
        <p:nvGrpSpPr>
          <p:cNvPr id="30" name="Group 29">
            <a:extLst>
              <a:ext uri="{FF2B5EF4-FFF2-40B4-BE49-F238E27FC236}">
                <a16:creationId xmlns:a16="http://schemas.microsoft.com/office/drawing/2014/main" id="{D19417B6-0FE7-487C-B53E-69F2F505B714}"/>
              </a:ext>
            </a:extLst>
          </p:cNvPr>
          <p:cNvGrpSpPr/>
          <p:nvPr/>
        </p:nvGrpSpPr>
        <p:grpSpPr>
          <a:xfrm>
            <a:off x="2166496" y="3054886"/>
            <a:ext cx="2475030" cy="1739495"/>
            <a:chOff x="2082427" y="1054853"/>
            <a:chExt cx="4952406" cy="4972717"/>
          </a:xfrm>
        </p:grpSpPr>
        <p:sp>
          <p:nvSpPr>
            <p:cNvPr id="31" name="Rectangle 30">
              <a:extLst>
                <a:ext uri="{FF2B5EF4-FFF2-40B4-BE49-F238E27FC236}">
                  <a16:creationId xmlns:a16="http://schemas.microsoft.com/office/drawing/2014/main" id="{DC2CA2F9-3F70-4526-ABE3-3D524F52CB31}"/>
                </a:ext>
              </a:extLst>
            </p:cNvPr>
            <p:cNvSpPr/>
            <p:nvPr/>
          </p:nvSpPr>
          <p:spPr>
            <a:xfrm>
              <a:off x="2183364" y="1168188"/>
              <a:ext cx="4573544" cy="4859382"/>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C741B434-8219-4B9C-B403-24EF209B9F44}"/>
                    </a:ext>
                  </a:extLst>
                </p:cNvPr>
                <p:cNvSpPr txBox="1"/>
                <p:nvPr/>
              </p:nvSpPr>
              <p:spPr>
                <a:xfrm>
                  <a:off x="2082427" y="1054853"/>
                  <a:ext cx="4952406" cy="879846"/>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Measure angles to 180</a:t>
                  </a:r>
                  <a14:m>
                    <m:oMath xmlns:m="http://schemas.openxmlformats.org/officeDocument/2006/math">
                      <m:r>
                        <a:rPr lang="en-GB" sz="1400" b="1" i="1" u="sng" smtClean="0">
                          <a:latin typeface="Cambria Math" panose="02040503050406030204" pitchFamily="18" charset="0"/>
                          <a:ea typeface="Cambria Math" panose="02040503050406030204" pitchFamily="18" charset="0"/>
                        </a:rPr>
                        <m:t>°</m:t>
                      </m:r>
                    </m:oMath>
                  </a14:m>
                  <a:endParaRPr lang="en-GB" sz="1600" b="1" u="sng" dirty="0">
                    <a:latin typeface="A little sunshine" panose="02000603000000000000" pitchFamily="2" charset="0"/>
                    <a:ea typeface="A little sunshine" panose="02000603000000000000" pitchFamily="2" charset="0"/>
                  </a:endParaRPr>
                </a:p>
              </p:txBody>
            </p:sp>
          </mc:Choice>
          <mc:Fallback xmlns="">
            <p:sp>
              <p:nvSpPr>
                <p:cNvPr id="74" name="TextBox 73">
                  <a:extLst>
                    <a:ext uri="{FF2B5EF4-FFF2-40B4-BE49-F238E27FC236}">
                      <a16:creationId xmlns:a16="http://schemas.microsoft.com/office/drawing/2014/main" id="{974317AF-1D0F-45AC-BA18-BEAF1C422246}"/>
                    </a:ext>
                  </a:extLst>
                </p:cNvPr>
                <p:cNvSpPr txBox="1">
                  <a:spLocks noRot="1" noChangeAspect="1" noMove="1" noResize="1" noEditPoints="1" noAdjustHandles="1" noChangeArrowheads="1" noChangeShapeType="1" noTextEdit="1"/>
                </p:cNvSpPr>
                <p:nvPr/>
              </p:nvSpPr>
              <p:spPr>
                <a:xfrm>
                  <a:off x="2082427" y="1054853"/>
                  <a:ext cx="4952406" cy="879846"/>
                </a:xfrm>
                <a:prstGeom prst="rect">
                  <a:avLst/>
                </a:prstGeom>
                <a:blipFill>
                  <a:blip r:embed="rId28"/>
                  <a:stretch>
                    <a:fillRect l="-739" t="-1961" b="-19608"/>
                  </a:stretch>
                </a:blipFill>
              </p:spPr>
              <p:txBody>
                <a:bodyPr/>
                <a:lstStyle/>
                <a:p>
                  <a:r>
                    <a:rPr lang="en-GB">
                      <a:noFill/>
                    </a:rPr>
                    <a:t> </a:t>
                  </a:r>
                </a:p>
              </p:txBody>
            </p:sp>
          </mc:Fallback>
        </mc:AlternateContent>
      </p:grpSp>
      <p:grpSp>
        <p:nvGrpSpPr>
          <p:cNvPr id="33" name="Group 32">
            <a:extLst>
              <a:ext uri="{FF2B5EF4-FFF2-40B4-BE49-F238E27FC236}">
                <a16:creationId xmlns:a16="http://schemas.microsoft.com/office/drawing/2014/main" id="{ADEFC03C-9F80-4710-832E-7F58BDD5D8E4}"/>
              </a:ext>
            </a:extLst>
          </p:cNvPr>
          <p:cNvGrpSpPr/>
          <p:nvPr/>
        </p:nvGrpSpPr>
        <p:grpSpPr>
          <a:xfrm>
            <a:off x="4520144" y="3050524"/>
            <a:ext cx="2319355" cy="1743857"/>
            <a:chOff x="2115688" y="1042384"/>
            <a:chExt cx="4952406" cy="4985186"/>
          </a:xfrm>
        </p:grpSpPr>
        <p:sp>
          <p:nvSpPr>
            <p:cNvPr id="34" name="Rectangle 33">
              <a:extLst>
                <a:ext uri="{FF2B5EF4-FFF2-40B4-BE49-F238E27FC236}">
                  <a16:creationId xmlns:a16="http://schemas.microsoft.com/office/drawing/2014/main" id="{A78964F8-D9D5-4448-8704-03AE34CC48B4}"/>
                </a:ext>
              </a:extLst>
            </p:cNvPr>
            <p:cNvSpPr/>
            <p:nvPr/>
          </p:nvSpPr>
          <p:spPr>
            <a:xfrm>
              <a:off x="2183364" y="1168188"/>
              <a:ext cx="4573544" cy="4859382"/>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880E74D4-AB2B-4E9C-AA6B-F66728A871FC}"/>
                    </a:ext>
                  </a:extLst>
                </p:cNvPr>
                <p:cNvSpPr txBox="1"/>
                <p:nvPr/>
              </p:nvSpPr>
              <p:spPr>
                <a:xfrm>
                  <a:off x="2115688" y="1042384"/>
                  <a:ext cx="4952406" cy="879846"/>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Draw angles up to 180</a:t>
                  </a:r>
                  <a14:m>
                    <m:oMath xmlns:m="http://schemas.openxmlformats.org/officeDocument/2006/math">
                      <m:r>
                        <a:rPr lang="en-GB" sz="1400" i="1">
                          <a:latin typeface="Cambria Math" panose="02040503050406030204" pitchFamily="18" charset="0"/>
                          <a:ea typeface="Cambria Math" panose="02040503050406030204" pitchFamily="18" charset="0"/>
                        </a:rPr>
                        <m:t>°</m:t>
                      </m:r>
                    </m:oMath>
                  </a14:m>
                  <a:endParaRPr lang="en-GB" sz="1400" b="1" u="sng" dirty="0">
                    <a:latin typeface="A little sunshine" panose="02000603000000000000" pitchFamily="2" charset="0"/>
                    <a:ea typeface="A little sunshine" panose="02000603000000000000" pitchFamily="2" charset="0"/>
                  </a:endParaRPr>
                </a:p>
              </p:txBody>
            </p:sp>
          </mc:Choice>
          <mc:Fallback xmlns="">
            <p:sp>
              <p:nvSpPr>
                <p:cNvPr id="77" name="TextBox 76">
                  <a:extLst>
                    <a:ext uri="{FF2B5EF4-FFF2-40B4-BE49-F238E27FC236}">
                      <a16:creationId xmlns:a16="http://schemas.microsoft.com/office/drawing/2014/main" id="{66BACDCA-B84D-44A4-B6C2-5CBDAB2F7AE4}"/>
                    </a:ext>
                  </a:extLst>
                </p:cNvPr>
                <p:cNvSpPr txBox="1">
                  <a:spLocks noRot="1" noChangeAspect="1" noMove="1" noResize="1" noEditPoints="1" noAdjustHandles="1" noChangeArrowheads="1" noChangeShapeType="1" noTextEdit="1"/>
                </p:cNvSpPr>
                <p:nvPr/>
              </p:nvSpPr>
              <p:spPr>
                <a:xfrm>
                  <a:off x="2115688" y="1042384"/>
                  <a:ext cx="4952406" cy="879846"/>
                </a:xfrm>
                <a:prstGeom prst="rect">
                  <a:avLst/>
                </a:prstGeom>
                <a:blipFill>
                  <a:blip r:embed="rId29"/>
                  <a:stretch>
                    <a:fillRect l="-787" t="-4000" b="-20000"/>
                  </a:stretch>
                </a:blipFill>
              </p:spPr>
              <p:txBody>
                <a:bodyPr/>
                <a:lstStyle/>
                <a:p>
                  <a:r>
                    <a:rPr lang="en-GB">
                      <a:noFill/>
                    </a:rPr>
                    <a:t> </a:t>
                  </a:r>
                </a:p>
              </p:txBody>
            </p:sp>
          </mc:Fallback>
        </mc:AlternateContent>
      </p:grpSp>
      <p:sp>
        <p:nvSpPr>
          <p:cNvPr id="36" name="Arrow: Curved Down 35">
            <a:extLst>
              <a:ext uri="{FF2B5EF4-FFF2-40B4-BE49-F238E27FC236}">
                <a16:creationId xmlns:a16="http://schemas.microsoft.com/office/drawing/2014/main" id="{4CEE2738-E8A7-4B36-95CF-1441CBF8B79C}"/>
              </a:ext>
            </a:extLst>
          </p:cNvPr>
          <p:cNvSpPr/>
          <p:nvPr/>
        </p:nvSpPr>
        <p:spPr>
          <a:xfrm rot="20327974">
            <a:off x="2419063" y="3634315"/>
            <a:ext cx="1137801" cy="412190"/>
          </a:xfrm>
          <a:prstGeom prst="curvedDownArrow">
            <a:avLst>
              <a:gd name="adj1" fmla="val 0"/>
              <a:gd name="adj2" fmla="val 31442"/>
              <a:gd name="adj3" fmla="val 18180"/>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37" name="TextBox 36">
            <a:extLst>
              <a:ext uri="{FF2B5EF4-FFF2-40B4-BE49-F238E27FC236}">
                <a16:creationId xmlns:a16="http://schemas.microsoft.com/office/drawing/2014/main" id="{CB09D77B-5682-44CD-9917-9FF08A8BC01B}"/>
              </a:ext>
            </a:extLst>
          </p:cNvPr>
          <p:cNvSpPr txBox="1"/>
          <p:nvPr/>
        </p:nvSpPr>
        <p:spPr>
          <a:xfrm rot="20215780">
            <a:off x="2229510" y="3471018"/>
            <a:ext cx="1261724"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This is the angle being measured</a:t>
            </a:r>
          </a:p>
        </p:txBody>
      </p:sp>
      <p:sp>
        <p:nvSpPr>
          <p:cNvPr id="38" name="TextBox 37">
            <a:extLst>
              <a:ext uri="{FF2B5EF4-FFF2-40B4-BE49-F238E27FC236}">
                <a16:creationId xmlns:a16="http://schemas.microsoft.com/office/drawing/2014/main" id="{0414F47C-C63E-45C4-B1B0-D5834C9013CC}"/>
              </a:ext>
            </a:extLst>
          </p:cNvPr>
          <p:cNvSpPr txBox="1"/>
          <p:nvPr/>
        </p:nvSpPr>
        <p:spPr>
          <a:xfrm>
            <a:off x="3523632" y="4335309"/>
            <a:ext cx="851164" cy="461665"/>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Make sure the cross is at the point the two lines meet</a:t>
            </a:r>
          </a:p>
        </p:txBody>
      </p:sp>
      <p:cxnSp>
        <p:nvCxnSpPr>
          <p:cNvPr id="39" name="Straight Arrow Connector 38">
            <a:extLst>
              <a:ext uri="{FF2B5EF4-FFF2-40B4-BE49-F238E27FC236}">
                <a16:creationId xmlns:a16="http://schemas.microsoft.com/office/drawing/2014/main" id="{706A0B9B-9FEB-425C-9446-AC3F85F5B71D}"/>
              </a:ext>
            </a:extLst>
          </p:cNvPr>
          <p:cNvCxnSpPr>
            <a:cxnSpLocks/>
          </p:cNvCxnSpPr>
          <p:nvPr/>
        </p:nvCxnSpPr>
        <p:spPr>
          <a:xfrm flipH="1" flipV="1">
            <a:off x="3093430" y="4262247"/>
            <a:ext cx="499462" cy="2209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097AB7CE-D808-4B9A-9E01-584CF22918F2}"/>
              </a:ext>
            </a:extLst>
          </p:cNvPr>
          <p:cNvSpPr txBox="1"/>
          <p:nvPr/>
        </p:nvSpPr>
        <p:spPr>
          <a:xfrm>
            <a:off x="2231583" y="4450582"/>
            <a:ext cx="851164" cy="33855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The base line follows the line segment</a:t>
            </a:r>
          </a:p>
        </p:txBody>
      </p:sp>
      <p:cxnSp>
        <p:nvCxnSpPr>
          <p:cNvPr id="41" name="Straight Arrow Connector 40">
            <a:extLst>
              <a:ext uri="{FF2B5EF4-FFF2-40B4-BE49-F238E27FC236}">
                <a16:creationId xmlns:a16="http://schemas.microsoft.com/office/drawing/2014/main" id="{A4EA9A8F-337D-4AA4-9AF1-84E2FC6C30E4}"/>
              </a:ext>
            </a:extLst>
          </p:cNvPr>
          <p:cNvCxnSpPr>
            <a:cxnSpLocks/>
          </p:cNvCxnSpPr>
          <p:nvPr/>
        </p:nvCxnSpPr>
        <p:spPr>
          <a:xfrm flipV="1">
            <a:off x="2639205" y="4288336"/>
            <a:ext cx="131117" cy="2004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F467890-26C0-47C9-BDAD-216400A98AD5}"/>
                  </a:ext>
                </a:extLst>
              </p:cNvPr>
              <p:cNvSpPr txBox="1"/>
              <p:nvPr/>
            </p:nvSpPr>
            <p:spPr>
              <a:xfrm>
                <a:off x="3746581" y="3129682"/>
                <a:ext cx="674890" cy="1200329"/>
              </a:xfrm>
              <a:prstGeom prst="rect">
                <a:avLst/>
              </a:prstGeom>
              <a:noFill/>
              <a:ln w="3175">
                <a:solidFill>
                  <a:schemeClr val="tx1"/>
                </a:solidFill>
              </a:ln>
            </p:spPr>
            <p:txBody>
              <a:bodyPr wrap="square" rtlCol="0">
                <a:spAutoFit/>
              </a:bodyPr>
              <a:lstStyle/>
              <a:p>
                <a:r>
                  <a:rPr lang="en-GB" sz="800" dirty="0">
                    <a:latin typeface="A little sunshine" panose="02000603000000000000" pitchFamily="2" charset="0"/>
                    <a:ea typeface="A little sunshine" panose="02000603000000000000" pitchFamily="2" charset="0"/>
                  </a:rPr>
                  <a:t>Read from 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on the base line.</a:t>
                </a:r>
              </a:p>
              <a:p>
                <a:r>
                  <a:rPr lang="en-GB" sz="800" dirty="0">
                    <a:latin typeface="A little sunshine" panose="02000603000000000000" pitchFamily="2" charset="0"/>
                    <a:ea typeface="A little sunshine" panose="02000603000000000000" pitchFamily="2" charset="0"/>
                  </a:rPr>
                  <a:t>Remember to use estimation. This is an obtuse angle so between 90</a:t>
                </a:r>
                <a:r>
                  <a:rPr lang="en-GB" sz="800" dirty="0">
                    <a:ea typeface="Cambria Math" panose="02040503050406030204" pitchFamily="18" charset="0"/>
                  </a:rPr>
                  <a:t>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and 180</a:t>
                </a:r>
                <a:r>
                  <a:rPr lang="en-GB" sz="800" dirty="0">
                    <a:ea typeface="Cambria Math" panose="02040503050406030204" pitchFamily="18" charset="0"/>
                  </a:rPr>
                  <a:t> </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42" name="TextBox 41">
                <a:extLst>
                  <a:ext uri="{FF2B5EF4-FFF2-40B4-BE49-F238E27FC236}">
                    <a16:creationId xmlns:a16="http://schemas.microsoft.com/office/drawing/2014/main" id="{8F467890-26C0-47C9-BDAD-216400A98AD5}"/>
                  </a:ext>
                </a:extLst>
              </p:cNvPr>
              <p:cNvSpPr txBox="1">
                <a:spLocks noRot="1" noChangeAspect="1" noMove="1" noResize="1" noEditPoints="1" noAdjustHandles="1" noChangeArrowheads="1" noChangeShapeType="1" noTextEdit="1"/>
              </p:cNvSpPr>
              <p:nvPr/>
            </p:nvSpPr>
            <p:spPr>
              <a:xfrm>
                <a:off x="3746581" y="3129682"/>
                <a:ext cx="674890" cy="1200329"/>
              </a:xfrm>
              <a:prstGeom prst="rect">
                <a:avLst/>
              </a:prstGeom>
              <a:blipFill>
                <a:blip r:embed="rId30"/>
                <a:stretch>
                  <a:fillRect/>
                </a:stretch>
              </a:blipFill>
              <a:ln w="3175">
                <a:solidFill>
                  <a:schemeClr val="tx1"/>
                </a:solidFill>
              </a:ln>
            </p:spPr>
            <p:txBody>
              <a:bodyPr/>
              <a:lstStyle/>
              <a:p>
                <a:r>
                  <a:rPr lang="en-GB">
                    <a:noFill/>
                  </a:rPr>
                  <a:t> </a:t>
                </a:r>
              </a:p>
            </p:txBody>
          </p:sp>
        </mc:Fallback>
      </mc:AlternateContent>
      <p:sp>
        <p:nvSpPr>
          <p:cNvPr id="43" name="Oval 42">
            <a:extLst>
              <a:ext uri="{FF2B5EF4-FFF2-40B4-BE49-F238E27FC236}">
                <a16:creationId xmlns:a16="http://schemas.microsoft.com/office/drawing/2014/main" id="{9DB57404-F503-4C5A-A1BB-601EFAADC01F}"/>
              </a:ext>
            </a:extLst>
          </p:cNvPr>
          <p:cNvSpPr/>
          <p:nvPr/>
        </p:nvSpPr>
        <p:spPr>
          <a:xfrm>
            <a:off x="5474074" y="4207329"/>
            <a:ext cx="45719" cy="4571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1DBA99B6-4771-4DC7-947F-147872B31C17}"/>
                  </a:ext>
                </a:extLst>
              </p:cNvPr>
              <p:cNvSpPr txBox="1"/>
              <p:nvPr/>
            </p:nvSpPr>
            <p:spPr>
              <a:xfrm>
                <a:off x="4602390" y="3330718"/>
                <a:ext cx="802970" cy="215444"/>
              </a:xfrm>
              <a:prstGeom prst="rect">
                <a:avLst/>
              </a:prstGeom>
              <a:noFill/>
              <a:ln w="3175">
                <a:solidFill>
                  <a:schemeClr val="tx1"/>
                </a:solidFill>
              </a:ln>
            </p:spPr>
            <p:txBody>
              <a:bodyPr wrap="square" rtlCol="0">
                <a:spAutoFit/>
              </a:bodyPr>
              <a:lstStyle/>
              <a:p>
                <a:r>
                  <a:rPr lang="en-GB" sz="800" dirty="0">
                    <a:latin typeface="A little sunshine" panose="02000603000000000000" pitchFamily="2" charset="0"/>
                    <a:ea typeface="A little sunshine" panose="02000603000000000000" pitchFamily="2" charset="0"/>
                  </a:rPr>
                  <a:t>Draw a 35</a:t>
                </a:r>
                <a14:m>
                  <m:oMath xmlns:m="http://schemas.openxmlformats.org/officeDocument/2006/math">
                    <m:r>
                      <a:rPr lang="en-GB" sz="800" i="1">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angle</a:t>
                </a:r>
              </a:p>
            </p:txBody>
          </p:sp>
        </mc:Choice>
        <mc:Fallback xmlns="">
          <p:sp>
            <p:nvSpPr>
              <p:cNvPr id="44" name="TextBox 43">
                <a:extLst>
                  <a:ext uri="{FF2B5EF4-FFF2-40B4-BE49-F238E27FC236}">
                    <a16:creationId xmlns:a16="http://schemas.microsoft.com/office/drawing/2014/main" id="{1DBA99B6-4771-4DC7-947F-147872B31C17}"/>
                  </a:ext>
                </a:extLst>
              </p:cNvPr>
              <p:cNvSpPr txBox="1">
                <a:spLocks noRot="1" noChangeAspect="1" noMove="1" noResize="1" noEditPoints="1" noAdjustHandles="1" noChangeArrowheads="1" noChangeShapeType="1" noTextEdit="1"/>
              </p:cNvSpPr>
              <p:nvPr/>
            </p:nvSpPr>
            <p:spPr>
              <a:xfrm>
                <a:off x="4602390" y="3330718"/>
                <a:ext cx="802970" cy="215444"/>
              </a:xfrm>
              <a:prstGeom prst="rect">
                <a:avLst/>
              </a:prstGeom>
              <a:blipFill>
                <a:blip r:embed="rId31"/>
                <a:stretch>
                  <a:fillRect b="-2703"/>
                </a:stretch>
              </a:blipFill>
              <a:ln w="3175">
                <a:solidFill>
                  <a:schemeClr val="tx1"/>
                </a:solidFill>
              </a:ln>
            </p:spPr>
            <p:txBody>
              <a:bodyPr/>
              <a:lstStyle/>
              <a:p>
                <a:r>
                  <a:rPr lang="en-GB">
                    <a:noFill/>
                  </a:rPr>
                  <a:t> </a:t>
                </a:r>
              </a:p>
            </p:txBody>
          </p:sp>
        </mc:Fallback>
      </mc:AlternateContent>
      <p:grpSp>
        <p:nvGrpSpPr>
          <p:cNvPr id="45" name="Group 44">
            <a:extLst>
              <a:ext uri="{FF2B5EF4-FFF2-40B4-BE49-F238E27FC236}">
                <a16:creationId xmlns:a16="http://schemas.microsoft.com/office/drawing/2014/main" id="{F0877E8D-871B-45DE-B235-B43C19F79CC5}"/>
              </a:ext>
            </a:extLst>
          </p:cNvPr>
          <p:cNvGrpSpPr/>
          <p:nvPr/>
        </p:nvGrpSpPr>
        <p:grpSpPr>
          <a:xfrm>
            <a:off x="4965782" y="3676084"/>
            <a:ext cx="1567135" cy="611588"/>
            <a:chOff x="5081276" y="5650324"/>
            <a:chExt cx="1567135" cy="611588"/>
          </a:xfrm>
        </p:grpSpPr>
        <p:pic>
          <p:nvPicPr>
            <p:cNvPr id="46" name="Picture 45">
              <a:extLst>
                <a:ext uri="{FF2B5EF4-FFF2-40B4-BE49-F238E27FC236}">
                  <a16:creationId xmlns:a16="http://schemas.microsoft.com/office/drawing/2014/main" id="{DB69629B-7237-4AB2-A0B0-8B5D9086395B}"/>
                </a:ext>
              </a:extLst>
            </p:cNvPr>
            <p:cNvPicPr>
              <a:picLocks noChangeAspect="1"/>
            </p:cNvPicPr>
            <p:nvPr/>
          </p:nvPicPr>
          <p:blipFill>
            <a:blip r:embed="rId32"/>
            <a:stretch>
              <a:fillRect/>
            </a:stretch>
          </p:blipFill>
          <p:spPr>
            <a:xfrm>
              <a:off x="5081276" y="5707182"/>
              <a:ext cx="1326672" cy="554730"/>
            </a:xfrm>
            <a:prstGeom prst="rect">
              <a:avLst/>
            </a:prstGeom>
          </p:spPr>
        </p:pic>
        <p:cxnSp>
          <p:nvCxnSpPr>
            <p:cNvPr id="47" name="Straight Connector 46">
              <a:extLst>
                <a:ext uri="{FF2B5EF4-FFF2-40B4-BE49-F238E27FC236}">
                  <a16:creationId xmlns:a16="http://schemas.microsoft.com/office/drawing/2014/main" id="{71FEB63C-F12A-4008-9999-F4D88FA3B473}"/>
                </a:ext>
              </a:extLst>
            </p:cNvPr>
            <p:cNvCxnSpPr>
              <a:cxnSpLocks/>
            </p:cNvCxnSpPr>
            <p:nvPr/>
          </p:nvCxnSpPr>
          <p:spPr>
            <a:xfrm>
              <a:off x="5567034" y="6206415"/>
              <a:ext cx="1081377" cy="1745"/>
            </a:xfrm>
            <a:prstGeom prst="line">
              <a:avLst/>
            </a:prstGeom>
            <a:ln w="127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E2DB24EC-3D9B-4082-B519-068A395B8147}"/>
                </a:ext>
              </a:extLst>
            </p:cNvPr>
            <p:cNvCxnSpPr>
              <a:cxnSpLocks/>
            </p:cNvCxnSpPr>
            <p:nvPr/>
          </p:nvCxnSpPr>
          <p:spPr>
            <a:xfrm flipV="1">
              <a:off x="5581635" y="5650324"/>
              <a:ext cx="769071" cy="533762"/>
            </a:xfrm>
            <a:prstGeom prst="line">
              <a:avLst/>
            </a:prstGeom>
            <a:ln w="12700">
              <a:prstDash val="dash"/>
            </a:ln>
          </p:spPr>
          <p:style>
            <a:lnRef idx="1">
              <a:schemeClr val="dk1"/>
            </a:lnRef>
            <a:fillRef idx="0">
              <a:schemeClr val="dk1"/>
            </a:fillRef>
            <a:effectRef idx="0">
              <a:schemeClr val="dk1"/>
            </a:effectRef>
            <a:fontRef idx="minor">
              <a:schemeClr val="tx1"/>
            </a:fontRef>
          </p:style>
        </p:cxnSp>
      </p:grpSp>
      <p:sp>
        <p:nvSpPr>
          <p:cNvPr id="49" name="TextBox 48">
            <a:extLst>
              <a:ext uri="{FF2B5EF4-FFF2-40B4-BE49-F238E27FC236}">
                <a16:creationId xmlns:a16="http://schemas.microsoft.com/office/drawing/2014/main" id="{ED08D8DE-2E80-4E16-A418-FABCCADF9BD0}"/>
              </a:ext>
            </a:extLst>
          </p:cNvPr>
          <p:cNvSpPr txBox="1"/>
          <p:nvPr/>
        </p:nvSpPr>
        <p:spPr>
          <a:xfrm>
            <a:off x="4510273" y="4358799"/>
            <a:ext cx="1283153" cy="461665"/>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Make sure the cross is at the end of the line (where you want the angle)</a:t>
            </a:r>
          </a:p>
        </p:txBody>
      </p:sp>
      <p:cxnSp>
        <p:nvCxnSpPr>
          <p:cNvPr id="50" name="Straight Arrow Connector 49">
            <a:extLst>
              <a:ext uri="{FF2B5EF4-FFF2-40B4-BE49-F238E27FC236}">
                <a16:creationId xmlns:a16="http://schemas.microsoft.com/office/drawing/2014/main" id="{DF21EF0C-7232-4DCB-9003-BF9DEEB07C4F}"/>
              </a:ext>
            </a:extLst>
          </p:cNvPr>
          <p:cNvCxnSpPr>
            <a:cxnSpLocks/>
          </p:cNvCxnSpPr>
          <p:nvPr/>
        </p:nvCxnSpPr>
        <p:spPr>
          <a:xfrm flipV="1">
            <a:off x="5064007" y="4253048"/>
            <a:ext cx="352925" cy="1518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B62EFD24-C381-4896-B228-9E6F917B08F4}"/>
                  </a:ext>
                </a:extLst>
              </p:cNvPr>
              <p:cNvSpPr txBox="1"/>
              <p:nvPr/>
            </p:nvSpPr>
            <p:spPr>
              <a:xfrm>
                <a:off x="5504234" y="3338598"/>
                <a:ext cx="1283153" cy="461665"/>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Make a mark at 35</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with a pencil</a:t>
                </a:r>
              </a:p>
              <a:p>
                <a:r>
                  <a:rPr lang="en-GB" sz="800" dirty="0">
                    <a:latin typeface="A little sunshine" panose="02000603000000000000" pitchFamily="2" charset="0"/>
                    <a:ea typeface="A little sunshine" panose="02000603000000000000" pitchFamily="2" charset="0"/>
                  </a:rPr>
                  <a:t>And join to the angle point (use a ruler)</a:t>
                </a:r>
              </a:p>
            </p:txBody>
          </p:sp>
        </mc:Choice>
        <mc:Fallback xmlns="">
          <p:sp>
            <p:nvSpPr>
              <p:cNvPr id="51" name="TextBox 50">
                <a:extLst>
                  <a:ext uri="{FF2B5EF4-FFF2-40B4-BE49-F238E27FC236}">
                    <a16:creationId xmlns:a16="http://schemas.microsoft.com/office/drawing/2014/main" id="{B62EFD24-C381-4896-B228-9E6F917B08F4}"/>
                  </a:ext>
                </a:extLst>
              </p:cNvPr>
              <p:cNvSpPr txBox="1">
                <a:spLocks noRot="1" noChangeAspect="1" noMove="1" noResize="1" noEditPoints="1" noAdjustHandles="1" noChangeArrowheads="1" noChangeShapeType="1" noTextEdit="1"/>
              </p:cNvSpPr>
              <p:nvPr/>
            </p:nvSpPr>
            <p:spPr>
              <a:xfrm>
                <a:off x="5504234" y="3338598"/>
                <a:ext cx="1283153" cy="461665"/>
              </a:xfrm>
              <a:prstGeom prst="rect">
                <a:avLst/>
              </a:prstGeom>
              <a:blipFill>
                <a:blip r:embed="rId33"/>
                <a:stretch>
                  <a:fillRect b="-4000"/>
                </a:stretch>
              </a:blipFill>
            </p:spPr>
            <p:txBody>
              <a:bodyPr/>
              <a:lstStyle/>
              <a:p>
                <a:r>
                  <a:rPr lang="en-GB">
                    <a:noFill/>
                  </a:rPr>
                  <a:t> </a:t>
                </a:r>
              </a:p>
            </p:txBody>
          </p:sp>
        </mc:Fallback>
      </mc:AlternateContent>
      <p:cxnSp>
        <p:nvCxnSpPr>
          <p:cNvPr id="52" name="Straight Arrow Connector 51">
            <a:extLst>
              <a:ext uri="{FF2B5EF4-FFF2-40B4-BE49-F238E27FC236}">
                <a16:creationId xmlns:a16="http://schemas.microsoft.com/office/drawing/2014/main" id="{E5CD0561-DEBE-4CE6-B17F-E61E37B7A4FA}"/>
              </a:ext>
            </a:extLst>
          </p:cNvPr>
          <p:cNvCxnSpPr>
            <a:cxnSpLocks/>
          </p:cNvCxnSpPr>
          <p:nvPr/>
        </p:nvCxnSpPr>
        <p:spPr>
          <a:xfrm flipH="1" flipV="1">
            <a:off x="5600306" y="4183413"/>
            <a:ext cx="505256" cy="2535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0B020984-282D-4990-905E-1E83E3134336}"/>
              </a:ext>
            </a:extLst>
          </p:cNvPr>
          <p:cNvSpPr txBox="1"/>
          <p:nvPr/>
        </p:nvSpPr>
        <p:spPr>
          <a:xfrm>
            <a:off x="6037971" y="4388372"/>
            <a:ext cx="676185"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The angle</a:t>
            </a:r>
          </a:p>
        </p:txBody>
      </p:sp>
      <p:pic>
        <p:nvPicPr>
          <p:cNvPr id="54" name="Picture 53">
            <a:extLst>
              <a:ext uri="{FF2B5EF4-FFF2-40B4-BE49-F238E27FC236}">
                <a16:creationId xmlns:a16="http://schemas.microsoft.com/office/drawing/2014/main" id="{6C896BF1-29C7-41FD-B821-6D259880E850}"/>
              </a:ext>
            </a:extLst>
          </p:cNvPr>
          <p:cNvPicPr>
            <a:picLocks noChangeAspect="1"/>
          </p:cNvPicPr>
          <p:nvPr/>
        </p:nvPicPr>
        <p:blipFill>
          <a:blip r:embed="rId34"/>
          <a:stretch>
            <a:fillRect/>
          </a:stretch>
        </p:blipFill>
        <p:spPr>
          <a:xfrm>
            <a:off x="303000" y="5754134"/>
            <a:ext cx="390525" cy="381847"/>
          </a:xfrm>
          <a:prstGeom prst="rect">
            <a:avLst/>
          </a:prstGeom>
        </p:spPr>
      </p:pic>
      <p:pic>
        <p:nvPicPr>
          <p:cNvPr id="55" name="Picture 54">
            <a:extLst>
              <a:ext uri="{FF2B5EF4-FFF2-40B4-BE49-F238E27FC236}">
                <a16:creationId xmlns:a16="http://schemas.microsoft.com/office/drawing/2014/main" id="{68598202-F2BD-4781-B743-89D3574FB322}"/>
              </a:ext>
            </a:extLst>
          </p:cNvPr>
          <p:cNvPicPr>
            <a:picLocks noChangeAspect="1"/>
          </p:cNvPicPr>
          <p:nvPr/>
        </p:nvPicPr>
        <p:blipFill>
          <a:blip r:embed="rId35"/>
          <a:stretch>
            <a:fillRect/>
          </a:stretch>
        </p:blipFill>
        <p:spPr>
          <a:xfrm>
            <a:off x="98513" y="5087234"/>
            <a:ext cx="1154796" cy="581592"/>
          </a:xfrm>
          <a:prstGeom prst="rect">
            <a:avLst/>
          </a:prstGeom>
        </p:spPr>
      </p:pic>
      <p:sp>
        <p:nvSpPr>
          <p:cNvPr id="56" name="TextBox 55">
            <a:extLst>
              <a:ext uri="{FF2B5EF4-FFF2-40B4-BE49-F238E27FC236}">
                <a16:creationId xmlns:a16="http://schemas.microsoft.com/office/drawing/2014/main" id="{CB018974-2730-4994-A9CF-C7009B681689}"/>
              </a:ext>
            </a:extLst>
          </p:cNvPr>
          <p:cNvSpPr txBox="1"/>
          <p:nvPr/>
        </p:nvSpPr>
        <p:spPr>
          <a:xfrm>
            <a:off x="164694" y="5595396"/>
            <a:ext cx="528831"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Clockwise</a:t>
            </a:r>
          </a:p>
        </p:txBody>
      </p:sp>
      <p:sp>
        <p:nvSpPr>
          <p:cNvPr id="57" name="TextBox 56">
            <a:extLst>
              <a:ext uri="{FF2B5EF4-FFF2-40B4-BE49-F238E27FC236}">
                <a16:creationId xmlns:a16="http://schemas.microsoft.com/office/drawing/2014/main" id="{5038784D-5FC9-4817-B138-A86AC1AF6580}"/>
              </a:ext>
            </a:extLst>
          </p:cNvPr>
          <p:cNvSpPr txBox="1"/>
          <p:nvPr/>
        </p:nvSpPr>
        <p:spPr>
          <a:xfrm>
            <a:off x="669443" y="5588361"/>
            <a:ext cx="63859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Anti-Clockwise</a:t>
            </a:r>
          </a:p>
        </p:txBody>
      </p:sp>
      <p:grpSp>
        <p:nvGrpSpPr>
          <p:cNvPr id="58" name="Group 57">
            <a:extLst>
              <a:ext uri="{FF2B5EF4-FFF2-40B4-BE49-F238E27FC236}">
                <a16:creationId xmlns:a16="http://schemas.microsoft.com/office/drawing/2014/main" id="{9117DB78-F3E5-42DC-86D4-B6F1895EAFA9}"/>
              </a:ext>
            </a:extLst>
          </p:cNvPr>
          <p:cNvGrpSpPr/>
          <p:nvPr/>
        </p:nvGrpSpPr>
        <p:grpSpPr>
          <a:xfrm>
            <a:off x="70838" y="4820464"/>
            <a:ext cx="2783231" cy="1710445"/>
            <a:chOff x="2151046" y="1137899"/>
            <a:chExt cx="4952406" cy="4889671"/>
          </a:xfrm>
        </p:grpSpPr>
        <p:sp>
          <p:nvSpPr>
            <p:cNvPr id="59" name="Rectangle 58">
              <a:extLst>
                <a:ext uri="{FF2B5EF4-FFF2-40B4-BE49-F238E27FC236}">
                  <a16:creationId xmlns:a16="http://schemas.microsoft.com/office/drawing/2014/main" id="{CCC12CE5-C439-403D-8A94-17368F30CFC3}"/>
                </a:ext>
              </a:extLst>
            </p:cNvPr>
            <p:cNvSpPr/>
            <p:nvPr/>
          </p:nvSpPr>
          <p:spPr>
            <a:xfrm>
              <a:off x="2183364" y="1168187"/>
              <a:ext cx="4920088" cy="4859383"/>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75A8D005-EB46-4318-838D-8735E3A8AD49}"/>
                </a:ext>
              </a:extLst>
            </p:cNvPr>
            <p:cNvSpPr txBox="1"/>
            <p:nvPr/>
          </p:nvSpPr>
          <p:spPr>
            <a:xfrm>
              <a:off x="2151046" y="1137899"/>
              <a:ext cx="4952406" cy="879846"/>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Angles as measures of turn</a:t>
              </a:r>
              <a:endParaRPr lang="en-GB" sz="1600" b="1" u="sng" dirty="0">
                <a:latin typeface="A little sunshine" panose="02000603000000000000" pitchFamily="2" charset="0"/>
                <a:ea typeface="A little sunshine" panose="02000603000000000000" pitchFamily="2" charset="0"/>
              </a:endParaRPr>
            </a:p>
          </p:txBody>
        </p:sp>
      </p:grpSp>
      <p:pic>
        <p:nvPicPr>
          <p:cNvPr id="61" name="Picture 60">
            <a:extLst>
              <a:ext uri="{FF2B5EF4-FFF2-40B4-BE49-F238E27FC236}">
                <a16:creationId xmlns:a16="http://schemas.microsoft.com/office/drawing/2014/main" id="{276104DA-90F5-43E9-8771-2473ED785682}"/>
              </a:ext>
            </a:extLst>
          </p:cNvPr>
          <p:cNvPicPr>
            <a:picLocks noChangeAspect="1"/>
          </p:cNvPicPr>
          <p:nvPr/>
        </p:nvPicPr>
        <p:blipFill>
          <a:blip r:embed="rId36"/>
          <a:stretch>
            <a:fillRect/>
          </a:stretch>
        </p:blipFill>
        <p:spPr>
          <a:xfrm>
            <a:off x="2179621" y="4865921"/>
            <a:ext cx="645947" cy="698172"/>
          </a:xfrm>
          <a:prstGeom prst="rect">
            <a:avLst/>
          </a:prstGeom>
        </p:spPr>
      </p:pic>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977B1D54-7B30-463C-BD91-32D8A29A89C5}"/>
                  </a:ext>
                </a:extLst>
              </p:cNvPr>
              <p:cNvSpPr txBox="1"/>
              <p:nvPr/>
            </p:nvSpPr>
            <p:spPr>
              <a:xfrm>
                <a:off x="275646" y="6087919"/>
                <a:ext cx="798575" cy="461665"/>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Quarter Turn</a:t>
                </a:r>
              </a:p>
              <a:p>
                <a:r>
                  <a:rPr lang="en-GB" sz="800" dirty="0">
                    <a:latin typeface="A little sunshine" panose="02000603000000000000" pitchFamily="2" charset="0"/>
                    <a:ea typeface="A little sunshine" panose="02000603000000000000" pitchFamily="2" charset="0"/>
                  </a:rPr>
                  <a:t>90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a:p>
                <a:r>
                  <a:rPr lang="en-GB" sz="800" dirty="0">
                    <a:latin typeface="A little sunshine" panose="02000603000000000000" pitchFamily="2" charset="0"/>
                    <a:ea typeface="A little sunshine" panose="02000603000000000000" pitchFamily="2" charset="0"/>
                  </a:rPr>
                  <a:t>Clockwise</a:t>
                </a:r>
              </a:p>
            </p:txBody>
          </p:sp>
        </mc:Choice>
        <mc:Fallback xmlns="">
          <p:sp>
            <p:nvSpPr>
              <p:cNvPr id="62" name="TextBox 61">
                <a:extLst>
                  <a:ext uri="{FF2B5EF4-FFF2-40B4-BE49-F238E27FC236}">
                    <a16:creationId xmlns:a16="http://schemas.microsoft.com/office/drawing/2014/main" id="{977B1D54-7B30-463C-BD91-32D8A29A89C5}"/>
                  </a:ext>
                </a:extLst>
              </p:cNvPr>
              <p:cNvSpPr txBox="1">
                <a:spLocks noRot="1" noChangeAspect="1" noMove="1" noResize="1" noEditPoints="1" noAdjustHandles="1" noChangeArrowheads="1" noChangeShapeType="1" noTextEdit="1"/>
              </p:cNvSpPr>
              <p:nvPr/>
            </p:nvSpPr>
            <p:spPr>
              <a:xfrm>
                <a:off x="275646" y="6087919"/>
                <a:ext cx="798575" cy="461665"/>
              </a:xfrm>
              <a:prstGeom prst="rect">
                <a:avLst/>
              </a:prstGeom>
              <a:blipFill>
                <a:blip r:embed="rId37"/>
                <a:stretch>
                  <a:fillRect b="-4000"/>
                </a:stretch>
              </a:blipFill>
            </p:spPr>
            <p:txBody>
              <a:bodyPr/>
              <a:lstStyle/>
              <a:p>
                <a:r>
                  <a:rPr lang="en-GB">
                    <a:noFill/>
                  </a:rPr>
                  <a:t> </a:t>
                </a:r>
              </a:p>
            </p:txBody>
          </p:sp>
        </mc:Fallback>
      </mc:AlternateContent>
      <p:pic>
        <p:nvPicPr>
          <p:cNvPr id="63" name="Picture 62">
            <a:extLst>
              <a:ext uri="{FF2B5EF4-FFF2-40B4-BE49-F238E27FC236}">
                <a16:creationId xmlns:a16="http://schemas.microsoft.com/office/drawing/2014/main" id="{AA4A7AE8-4D50-44E1-9076-BFEC9D8175DA}"/>
              </a:ext>
            </a:extLst>
          </p:cNvPr>
          <p:cNvPicPr>
            <a:picLocks noChangeAspect="1"/>
          </p:cNvPicPr>
          <p:nvPr/>
        </p:nvPicPr>
        <p:blipFill>
          <a:blip r:embed="rId38"/>
          <a:stretch>
            <a:fillRect/>
          </a:stretch>
        </p:blipFill>
        <p:spPr>
          <a:xfrm>
            <a:off x="1049830" y="5784455"/>
            <a:ext cx="180513" cy="344312"/>
          </a:xfrm>
          <a:prstGeom prst="rect">
            <a:avLst/>
          </a:prstGeom>
        </p:spPr>
      </p:pic>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6BC25FF4-2532-44A9-BFF4-879092B61DD2}"/>
                  </a:ext>
                </a:extLst>
              </p:cNvPr>
              <p:cNvSpPr txBox="1"/>
              <p:nvPr/>
            </p:nvSpPr>
            <p:spPr>
              <a:xfrm>
                <a:off x="854958" y="6084349"/>
                <a:ext cx="798575" cy="33855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Half Turn</a:t>
                </a:r>
              </a:p>
              <a:p>
                <a:r>
                  <a:rPr lang="en-GB" sz="800" dirty="0">
                    <a:latin typeface="A little sunshine" panose="02000603000000000000" pitchFamily="2" charset="0"/>
                    <a:ea typeface="A little sunshine" panose="02000603000000000000" pitchFamily="2" charset="0"/>
                  </a:rPr>
                  <a:t>180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64" name="TextBox 63">
                <a:extLst>
                  <a:ext uri="{FF2B5EF4-FFF2-40B4-BE49-F238E27FC236}">
                    <a16:creationId xmlns:a16="http://schemas.microsoft.com/office/drawing/2014/main" id="{6BC25FF4-2532-44A9-BFF4-879092B61DD2}"/>
                  </a:ext>
                </a:extLst>
              </p:cNvPr>
              <p:cNvSpPr txBox="1">
                <a:spLocks noRot="1" noChangeAspect="1" noMove="1" noResize="1" noEditPoints="1" noAdjustHandles="1" noChangeArrowheads="1" noChangeShapeType="1" noTextEdit="1"/>
              </p:cNvSpPr>
              <p:nvPr/>
            </p:nvSpPr>
            <p:spPr>
              <a:xfrm>
                <a:off x="854958" y="6084349"/>
                <a:ext cx="798575" cy="338554"/>
              </a:xfrm>
              <a:prstGeom prst="rect">
                <a:avLst/>
              </a:prstGeom>
              <a:blipFill>
                <a:blip r:embed="rId39"/>
                <a:stretch>
                  <a:fillRect b="-3571"/>
                </a:stretch>
              </a:blipFill>
            </p:spPr>
            <p:txBody>
              <a:bodyPr/>
              <a:lstStyle/>
              <a:p>
                <a:r>
                  <a:rPr lang="en-GB">
                    <a:noFill/>
                  </a:rPr>
                  <a:t> </a:t>
                </a:r>
              </a:p>
            </p:txBody>
          </p:sp>
        </mc:Fallback>
      </mc:AlternateContent>
      <p:pic>
        <p:nvPicPr>
          <p:cNvPr id="65" name="Picture 64">
            <a:extLst>
              <a:ext uri="{FF2B5EF4-FFF2-40B4-BE49-F238E27FC236}">
                <a16:creationId xmlns:a16="http://schemas.microsoft.com/office/drawing/2014/main" id="{121845BC-3AB5-4CD2-A26C-2F5714790F37}"/>
              </a:ext>
            </a:extLst>
          </p:cNvPr>
          <p:cNvPicPr>
            <a:picLocks noChangeAspect="1"/>
          </p:cNvPicPr>
          <p:nvPr/>
        </p:nvPicPr>
        <p:blipFill>
          <a:blip r:embed="rId40"/>
          <a:stretch>
            <a:fillRect/>
          </a:stretch>
        </p:blipFill>
        <p:spPr>
          <a:xfrm flipH="1">
            <a:off x="1588769" y="5765168"/>
            <a:ext cx="304067" cy="370813"/>
          </a:xfrm>
          <a:prstGeom prst="rect">
            <a:avLst/>
          </a:prstGeom>
        </p:spPr>
      </p:pic>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8770DD63-B0B7-4234-8331-5776626D6A2A}"/>
                  </a:ext>
                </a:extLst>
              </p:cNvPr>
              <p:cNvSpPr txBox="1"/>
              <p:nvPr/>
            </p:nvSpPr>
            <p:spPr>
              <a:xfrm>
                <a:off x="1358222" y="6074919"/>
                <a:ext cx="798575" cy="461665"/>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Three-quarter Turn</a:t>
                </a:r>
              </a:p>
              <a:p>
                <a:r>
                  <a:rPr lang="en-GB" sz="800" dirty="0">
                    <a:latin typeface="A little sunshine" panose="02000603000000000000" pitchFamily="2" charset="0"/>
                    <a:ea typeface="A little sunshine" panose="02000603000000000000" pitchFamily="2" charset="0"/>
                  </a:rPr>
                  <a:t>270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a:p>
                <a:r>
                  <a:rPr lang="en-GB" sz="800" dirty="0">
                    <a:latin typeface="A little sunshine" panose="02000603000000000000" pitchFamily="2" charset="0"/>
                    <a:ea typeface="A little sunshine" panose="02000603000000000000" pitchFamily="2" charset="0"/>
                  </a:rPr>
                  <a:t>Anti-Clockwise</a:t>
                </a:r>
              </a:p>
            </p:txBody>
          </p:sp>
        </mc:Choice>
        <mc:Fallback xmlns="">
          <p:sp>
            <p:nvSpPr>
              <p:cNvPr id="66" name="TextBox 65">
                <a:extLst>
                  <a:ext uri="{FF2B5EF4-FFF2-40B4-BE49-F238E27FC236}">
                    <a16:creationId xmlns:a16="http://schemas.microsoft.com/office/drawing/2014/main" id="{8770DD63-B0B7-4234-8331-5776626D6A2A}"/>
                  </a:ext>
                </a:extLst>
              </p:cNvPr>
              <p:cNvSpPr txBox="1">
                <a:spLocks noRot="1" noChangeAspect="1" noMove="1" noResize="1" noEditPoints="1" noAdjustHandles="1" noChangeArrowheads="1" noChangeShapeType="1" noTextEdit="1"/>
              </p:cNvSpPr>
              <p:nvPr/>
            </p:nvSpPr>
            <p:spPr>
              <a:xfrm>
                <a:off x="1358222" y="6074919"/>
                <a:ext cx="798575" cy="461665"/>
              </a:xfrm>
              <a:prstGeom prst="rect">
                <a:avLst/>
              </a:prstGeom>
              <a:blipFill>
                <a:blip r:embed="rId41"/>
                <a:stretch>
                  <a:fillRect b="-4000"/>
                </a:stretch>
              </a:blipFill>
            </p:spPr>
            <p:txBody>
              <a:bodyPr/>
              <a:lstStyle/>
              <a:p>
                <a:r>
                  <a:rPr lang="en-GB">
                    <a:noFill/>
                  </a:rPr>
                  <a:t> </a:t>
                </a:r>
              </a:p>
            </p:txBody>
          </p:sp>
        </mc:Fallback>
      </mc:AlternateContent>
      <p:pic>
        <p:nvPicPr>
          <p:cNvPr id="67" name="Picture 66">
            <a:extLst>
              <a:ext uri="{FF2B5EF4-FFF2-40B4-BE49-F238E27FC236}">
                <a16:creationId xmlns:a16="http://schemas.microsoft.com/office/drawing/2014/main" id="{2BE55FDF-8996-4AD0-A135-4281C2F506F2}"/>
              </a:ext>
            </a:extLst>
          </p:cNvPr>
          <p:cNvPicPr>
            <a:picLocks noChangeAspect="1"/>
          </p:cNvPicPr>
          <p:nvPr/>
        </p:nvPicPr>
        <p:blipFill>
          <a:blip r:embed="rId42"/>
          <a:stretch>
            <a:fillRect/>
          </a:stretch>
        </p:blipFill>
        <p:spPr>
          <a:xfrm>
            <a:off x="2260771" y="5728126"/>
            <a:ext cx="281699" cy="382606"/>
          </a:xfrm>
          <a:prstGeom prst="rect">
            <a:avLst/>
          </a:prstGeom>
        </p:spPr>
      </p:pic>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432B7177-A994-4A67-BFCD-23A6916FA6CD}"/>
                  </a:ext>
                </a:extLst>
              </p:cNvPr>
              <p:cNvSpPr txBox="1"/>
              <p:nvPr/>
            </p:nvSpPr>
            <p:spPr>
              <a:xfrm>
                <a:off x="2198578" y="6074918"/>
                <a:ext cx="798575" cy="461665"/>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Full Turn</a:t>
                </a:r>
              </a:p>
              <a:p>
                <a:r>
                  <a:rPr lang="en-GB" sz="800" dirty="0">
                    <a:latin typeface="A little sunshine" panose="02000603000000000000" pitchFamily="2" charset="0"/>
                    <a:ea typeface="A little sunshine" panose="02000603000000000000" pitchFamily="2" charset="0"/>
                  </a:rPr>
                  <a:t>360</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a:p>
                <a:endParaRPr lang="en-GB" sz="800" dirty="0">
                  <a:latin typeface="A little sunshine" panose="02000603000000000000" pitchFamily="2" charset="0"/>
                  <a:ea typeface="A little sunshine" panose="02000603000000000000" pitchFamily="2" charset="0"/>
                </a:endParaRPr>
              </a:p>
            </p:txBody>
          </p:sp>
        </mc:Choice>
        <mc:Fallback xmlns="">
          <p:sp>
            <p:nvSpPr>
              <p:cNvPr id="68" name="TextBox 67">
                <a:extLst>
                  <a:ext uri="{FF2B5EF4-FFF2-40B4-BE49-F238E27FC236}">
                    <a16:creationId xmlns:a16="http://schemas.microsoft.com/office/drawing/2014/main" id="{432B7177-A994-4A67-BFCD-23A6916FA6CD}"/>
                  </a:ext>
                </a:extLst>
              </p:cNvPr>
              <p:cNvSpPr txBox="1">
                <a:spLocks noRot="1" noChangeAspect="1" noMove="1" noResize="1" noEditPoints="1" noAdjustHandles="1" noChangeArrowheads="1" noChangeShapeType="1" noTextEdit="1"/>
              </p:cNvSpPr>
              <p:nvPr/>
            </p:nvSpPr>
            <p:spPr>
              <a:xfrm>
                <a:off x="2198578" y="6074918"/>
                <a:ext cx="798575" cy="461665"/>
              </a:xfrm>
              <a:prstGeom prst="rect">
                <a:avLst/>
              </a:prstGeom>
              <a:blipFill>
                <a:blip r:embed="rId43"/>
                <a:stretch>
                  <a:fillRect/>
                </a:stretch>
              </a:blipFill>
            </p:spPr>
            <p:txBody>
              <a:bodyPr/>
              <a:lstStyle/>
              <a:p>
                <a:r>
                  <a:rPr lang="en-GB">
                    <a:noFill/>
                  </a:rPr>
                  <a:t> </a:t>
                </a:r>
              </a:p>
            </p:txBody>
          </p:sp>
        </mc:Fallback>
      </mc:AlternateContent>
      <p:sp>
        <p:nvSpPr>
          <p:cNvPr id="69" name="TextBox 68">
            <a:extLst>
              <a:ext uri="{FF2B5EF4-FFF2-40B4-BE49-F238E27FC236}">
                <a16:creationId xmlns:a16="http://schemas.microsoft.com/office/drawing/2014/main" id="{983EA9ED-0EF8-4028-82B9-0EAB504A8826}"/>
              </a:ext>
            </a:extLst>
          </p:cNvPr>
          <p:cNvSpPr txBox="1"/>
          <p:nvPr/>
        </p:nvSpPr>
        <p:spPr>
          <a:xfrm>
            <a:off x="1422365" y="5149963"/>
            <a:ext cx="783405" cy="461665"/>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East to South is a quarter turn clockwise</a:t>
            </a:r>
          </a:p>
        </p:txBody>
      </p:sp>
      <p:sp>
        <p:nvSpPr>
          <p:cNvPr id="70" name="Speech Bubble: Oval 69">
            <a:extLst>
              <a:ext uri="{FF2B5EF4-FFF2-40B4-BE49-F238E27FC236}">
                <a16:creationId xmlns:a16="http://schemas.microsoft.com/office/drawing/2014/main" id="{95F17ABE-96BE-457B-8583-7D231CABE564}"/>
              </a:ext>
            </a:extLst>
          </p:cNvPr>
          <p:cNvSpPr/>
          <p:nvPr/>
        </p:nvSpPr>
        <p:spPr>
          <a:xfrm>
            <a:off x="1454346" y="5090164"/>
            <a:ext cx="758226" cy="526180"/>
          </a:xfrm>
          <a:prstGeom prst="wedgeEllipseCallout">
            <a:avLst>
              <a:gd name="adj1" fmla="val 46410"/>
              <a:gd name="adj2" fmla="val -61698"/>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16" name="TextBox 115">
                <a:extLst>
                  <a:ext uri="{FF2B5EF4-FFF2-40B4-BE49-F238E27FC236}">
                    <a16:creationId xmlns:a16="http://schemas.microsoft.com/office/drawing/2014/main" id="{2E86474C-3AB1-49B6-8E9A-9631877E5FB9}"/>
                  </a:ext>
                </a:extLst>
              </p:cNvPr>
              <p:cNvSpPr txBox="1"/>
              <p:nvPr/>
            </p:nvSpPr>
            <p:spPr>
              <a:xfrm>
                <a:off x="4200411" y="5084621"/>
                <a:ext cx="1349931" cy="200404"/>
              </a:xfrm>
              <a:prstGeom prst="rect">
                <a:avLst/>
              </a:prstGeom>
              <a:noFill/>
            </p:spPr>
            <p:txBody>
              <a:bodyPr wrap="square" rtlCol="0">
                <a:spAutoFit/>
              </a:bodyPr>
              <a:lstStyle/>
              <a:p>
                <a:r>
                  <a:rPr lang="en-GB" sz="700" u="sng" dirty="0">
                    <a:latin typeface="A little sunshine" panose="02000603000000000000" pitchFamily="2" charset="0"/>
                    <a:ea typeface="A little sunshine" panose="02000603000000000000" pitchFamily="2" charset="0"/>
                  </a:rPr>
                  <a:t>The sum of angles around a point is 360</a:t>
                </a:r>
                <a14:m>
                  <m:oMath xmlns:m="http://schemas.openxmlformats.org/officeDocument/2006/math">
                    <m:r>
                      <a:rPr lang="en-GB" sz="700" i="1" u="sng" smtClean="0">
                        <a:latin typeface="Cambria Math" panose="02040503050406030204" pitchFamily="18" charset="0"/>
                        <a:ea typeface="Cambria Math" panose="02040503050406030204" pitchFamily="18" charset="0"/>
                      </a:rPr>
                      <m:t>°</m:t>
                    </m:r>
                  </m:oMath>
                </a14:m>
                <a:endParaRPr lang="en-GB" sz="800" u="sng" dirty="0">
                  <a:latin typeface="A little sunshine" panose="02000603000000000000" pitchFamily="2" charset="0"/>
                  <a:ea typeface="A little sunshine" panose="02000603000000000000" pitchFamily="2" charset="0"/>
                </a:endParaRPr>
              </a:p>
            </p:txBody>
          </p:sp>
        </mc:Choice>
        <mc:Fallback xmlns="">
          <p:sp>
            <p:nvSpPr>
              <p:cNvPr id="116" name="TextBox 115">
                <a:extLst>
                  <a:ext uri="{FF2B5EF4-FFF2-40B4-BE49-F238E27FC236}">
                    <a16:creationId xmlns:a16="http://schemas.microsoft.com/office/drawing/2014/main" id="{2E86474C-3AB1-49B6-8E9A-9631877E5FB9}"/>
                  </a:ext>
                </a:extLst>
              </p:cNvPr>
              <p:cNvSpPr txBox="1">
                <a:spLocks noRot="1" noChangeAspect="1" noMove="1" noResize="1" noEditPoints="1" noAdjustHandles="1" noChangeArrowheads="1" noChangeShapeType="1" noTextEdit="1"/>
              </p:cNvSpPr>
              <p:nvPr/>
            </p:nvSpPr>
            <p:spPr>
              <a:xfrm>
                <a:off x="4200411" y="5084621"/>
                <a:ext cx="1349931" cy="200404"/>
              </a:xfrm>
              <a:prstGeom prst="rect">
                <a:avLst/>
              </a:prstGeom>
              <a:blipFill>
                <a:blip r:embed="rId44"/>
                <a:stretch>
                  <a:fillRect b="-3030"/>
                </a:stretch>
              </a:blipFill>
            </p:spPr>
            <p:txBody>
              <a:bodyPr/>
              <a:lstStyle/>
              <a:p>
                <a:r>
                  <a:rPr lang="en-GB">
                    <a:noFill/>
                  </a:rPr>
                  <a:t> </a:t>
                </a:r>
              </a:p>
            </p:txBody>
          </p:sp>
        </mc:Fallback>
      </mc:AlternateContent>
      <p:grpSp>
        <p:nvGrpSpPr>
          <p:cNvPr id="172" name="Group 171">
            <a:extLst>
              <a:ext uri="{FF2B5EF4-FFF2-40B4-BE49-F238E27FC236}">
                <a16:creationId xmlns:a16="http://schemas.microsoft.com/office/drawing/2014/main" id="{BE06557F-F184-4582-B456-EA37D74058B4}"/>
              </a:ext>
            </a:extLst>
          </p:cNvPr>
          <p:cNvGrpSpPr/>
          <p:nvPr/>
        </p:nvGrpSpPr>
        <p:grpSpPr>
          <a:xfrm>
            <a:off x="4334100" y="5295904"/>
            <a:ext cx="642702" cy="491739"/>
            <a:chOff x="4341103" y="5380034"/>
            <a:chExt cx="1026826" cy="847011"/>
          </a:xfrm>
        </p:grpSpPr>
        <p:pic>
          <p:nvPicPr>
            <p:cNvPr id="112" name="Picture 111">
              <a:extLst>
                <a:ext uri="{FF2B5EF4-FFF2-40B4-BE49-F238E27FC236}">
                  <a16:creationId xmlns:a16="http://schemas.microsoft.com/office/drawing/2014/main" id="{8EFFC37E-3F20-4551-9D5F-0369D56E8C3C}"/>
                </a:ext>
              </a:extLst>
            </p:cNvPr>
            <p:cNvPicPr>
              <a:picLocks noChangeAspect="1"/>
            </p:cNvPicPr>
            <p:nvPr/>
          </p:nvPicPr>
          <p:blipFill>
            <a:blip r:embed="rId45"/>
            <a:stretch>
              <a:fillRect/>
            </a:stretch>
          </p:blipFill>
          <p:spPr>
            <a:xfrm>
              <a:off x="4341103" y="5380034"/>
              <a:ext cx="879475" cy="847011"/>
            </a:xfrm>
            <a:prstGeom prst="rect">
              <a:avLst/>
            </a:prstGeom>
          </p:spPr>
        </p:pic>
        <mc:AlternateContent xmlns:mc="http://schemas.openxmlformats.org/markup-compatibility/2006" xmlns:a14="http://schemas.microsoft.com/office/drawing/2010/main">
          <mc:Choice Requires="a14">
            <p:sp>
              <p:nvSpPr>
                <p:cNvPr id="128" name="TextBox 127">
                  <a:extLst>
                    <a:ext uri="{FF2B5EF4-FFF2-40B4-BE49-F238E27FC236}">
                      <a16:creationId xmlns:a16="http://schemas.microsoft.com/office/drawing/2014/main" id="{7F8C79CE-D3D7-476C-A39D-721C59ED9885}"/>
                    </a:ext>
                  </a:extLst>
                </p:cNvPr>
                <p:cNvSpPr txBox="1"/>
                <p:nvPr/>
              </p:nvSpPr>
              <p:spPr>
                <a:xfrm>
                  <a:off x="4777272" y="5450139"/>
                  <a:ext cx="590657" cy="318084"/>
                </a:xfrm>
                <a:prstGeom prst="rect">
                  <a:avLst/>
                </a:prstGeom>
                <a:noFill/>
              </p:spPr>
              <p:txBody>
                <a:bodyPr wrap="square" rtlCol="0">
                  <a:spAutoFit/>
                </a:bodyPr>
                <a:lstStyle/>
                <a:p>
                  <a:r>
                    <a:rPr lang="en-GB" sz="600" dirty="0">
                      <a:latin typeface="A little sunshine" panose="02000603000000000000" pitchFamily="2" charset="0"/>
                      <a:ea typeface="A little sunshine" panose="02000603000000000000" pitchFamily="2" charset="0"/>
                    </a:rPr>
                    <a:t>33</a:t>
                  </a:r>
                  <a14:m>
                    <m:oMath xmlns:m="http://schemas.openxmlformats.org/officeDocument/2006/math">
                      <m:r>
                        <a:rPr lang="en-GB" sz="600" i="1" smtClean="0">
                          <a:latin typeface="Cambria Math" panose="02040503050406030204" pitchFamily="18" charset="0"/>
                          <a:ea typeface="Cambria Math" panose="02040503050406030204" pitchFamily="18" charset="0"/>
                        </a:rPr>
                        <m:t>°</m:t>
                      </m:r>
                    </m:oMath>
                  </a14:m>
                  <a:endParaRPr lang="en-GB" sz="700" dirty="0">
                    <a:latin typeface="A little sunshine" panose="02000603000000000000" pitchFamily="2" charset="0"/>
                    <a:ea typeface="A little sunshine" panose="02000603000000000000" pitchFamily="2" charset="0"/>
                  </a:endParaRPr>
                </a:p>
              </p:txBody>
            </p:sp>
          </mc:Choice>
          <mc:Fallback xmlns="">
            <p:sp>
              <p:nvSpPr>
                <p:cNvPr id="128" name="TextBox 127">
                  <a:extLst>
                    <a:ext uri="{FF2B5EF4-FFF2-40B4-BE49-F238E27FC236}">
                      <a16:creationId xmlns:a16="http://schemas.microsoft.com/office/drawing/2014/main" id="{7F8C79CE-D3D7-476C-A39D-721C59ED9885}"/>
                    </a:ext>
                  </a:extLst>
                </p:cNvPr>
                <p:cNvSpPr txBox="1">
                  <a:spLocks noRot="1" noChangeAspect="1" noMove="1" noResize="1" noEditPoints="1" noAdjustHandles="1" noChangeArrowheads="1" noChangeShapeType="1" noTextEdit="1"/>
                </p:cNvSpPr>
                <p:nvPr/>
              </p:nvSpPr>
              <p:spPr>
                <a:xfrm>
                  <a:off x="4777272" y="5450139"/>
                  <a:ext cx="590657" cy="318084"/>
                </a:xfrm>
                <a:prstGeom prst="rect">
                  <a:avLst/>
                </a:prstGeom>
                <a:blipFill>
                  <a:blip r:embed="rId4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a:extLst>
                    <a:ext uri="{FF2B5EF4-FFF2-40B4-BE49-F238E27FC236}">
                      <a16:creationId xmlns:a16="http://schemas.microsoft.com/office/drawing/2014/main" id="{3D27E68B-1AAB-4A9D-BC85-6B77696AE3C2}"/>
                    </a:ext>
                  </a:extLst>
                </p:cNvPr>
                <p:cNvSpPr txBox="1"/>
                <p:nvPr/>
              </p:nvSpPr>
              <p:spPr>
                <a:xfrm>
                  <a:off x="4720479" y="5706217"/>
                  <a:ext cx="459848" cy="318084"/>
                </a:xfrm>
                <a:prstGeom prst="rect">
                  <a:avLst/>
                </a:prstGeom>
                <a:noFill/>
              </p:spPr>
              <p:txBody>
                <a:bodyPr wrap="square" rtlCol="0">
                  <a:spAutoFit/>
                </a:bodyPr>
                <a:lstStyle/>
                <a:p>
                  <a:r>
                    <a:rPr lang="en-GB" sz="600" dirty="0">
                      <a:latin typeface="A little sunshine" panose="02000603000000000000" pitchFamily="2" charset="0"/>
                      <a:ea typeface="A little sunshine" panose="02000603000000000000" pitchFamily="2" charset="0"/>
                    </a:rPr>
                    <a:t>92</a:t>
                  </a:r>
                  <a14:m>
                    <m:oMath xmlns:m="http://schemas.openxmlformats.org/officeDocument/2006/math">
                      <m:r>
                        <a:rPr lang="en-GB" sz="600" i="1" smtClean="0">
                          <a:latin typeface="Cambria Math" panose="02040503050406030204" pitchFamily="18" charset="0"/>
                          <a:ea typeface="Cambria Math" panose="02040503050406030204" pitchFamily="18" charset="0"/>
                        </a:rPr>
                        <m:t>°</m:t>
                      </m:r>
                    </m:oMath>
                  </a14:m>
                  <a:endParaRPr lang="en-GB" sz="700" dirty="0">
                    <a:latin typeface="A little sunshine" panose="02000603000000000000" pitchFamily="2" charset="0"/>
                    <a:ea typeface="A little sunshine" panose="02000603000000000000" pitchFamily="2" charset="0"/>
                  </a:endParaRPr>
                </a:p>
              </p:txBody>
            </p:sp>
          </mc:Choice>
          <mc:Fallback xmlns="">
            <p:sp>
              <p:nvSpPr>
                <p:cNvPr id="129" name="TextBox 128">
                  <a:extLst>
                    <a:ext uri="{FF2B5EF4-FFF2-40B4-BE49-F238E27FC236}">
                      <a16:creationId xmlns:a16="http://schemas.microsoft.com/office/drawing/2014/main" id="{3D27E68B-1AAB-4A9D-BC85-6B77696AE3C2}"/>
                    </a:ext>
                  </a:extLst>
                </p:cNvPr>
                <p:cNvSpPr txBox="1">
                  <a:spLocks noRot="1" noChangeAspect="1" noMove="1" noResize="1" noEditPoints="1" noAdjustHandles="1" noChangeArrowheads="1" noChangeShapeType="1" noTextEdit="1"/>
                </p:cNvSpPr>
                <p:nvPr/>
              </p:nvSpPr>
              <p:spPr>
                <a:xfrm>
                  <a:off x="4720479" y="5706217"/>
                  <a:ext cx="459848" cy="318084"/>
                </a:xfrm>
                <a:prstGeom prst="rect">
                  <a:avLst/>
                </a:prstGeom>
                <a:blipFill>
                  <a:blip r:embed="rId47"/>
                  <a:stretch>
                    <a:fillRect b="-3333"/>
                  </a:stretch>
                </a:blipFill>
              </p:spPr>
              <p:txBody>
                <a:bodyPr/>
                <a:lstStyle/>
                <a:p>
                  <a:r>
                    <a:rPr lang="en-GB">
                      <a:noFill/>
                    </a:rPr>
                    <a:t> </a:t>
                  </a:r>
                </a:p>
              </p:txBody>
            </p:sp>
          </mc:Fallback>
        </mc:AlternateContent>
      </p:grpSp>
      <p:sp>
        <p:nvSpPr>
          <p:cNvPr id="138" name="Rectangle 137">
            <a:extLst>
              <a:ext uri="{FF2B5EF4-FFF2-40B4-BE49-F238E27FC236}">
                <a16:creationId xmlns:a16="http://schemas.microsoft.com/office/drawing/2014/main" id="{C6C90B5D-2CA5-48D9-989E-2A4DA960A3BD}"/>
              </a:ext>
            </a:extLst>
          </p:cNvPr>
          <p:cNvSpPr/>
          <p:nvPr/>
        </p:nvSpPr>
        <p:spPr>
          <a:xfrm>
            <a:off x="2888420" y="4831284"/>
            <a:ext cx="3804886" cy="1691695"/>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40" name="TextBox 139">
                <a:extLst>
                  <a:ext uri="{FF2B5EF4-FFF2-40B4-BE49-F238E27FC236}">
                    <a16:creationId xmlns:a16="http://schemas.microsoft.com/office/drawing/2014/main" id="{DB7B0C36-28C0-4243-B7B1-625F8B624BAE}"/>
                  </a:ext>
                </a:extLst>
              </p:cNvPr>
              <p:cNvSpPr txBox="1"/>
              <p:nvPr/>
            </p:nvSpPr>
            <p:spPr>
              <a:xfrm>
                <a:off x="2872232" y="5084621"/>
                <a:ext cx="1376642" cy="323165"/>
              </a:xfrm>
              <a:prstGeom prst="rect">
                <a:avLst/>
              </a:prstGeom>
              <a:noFill/>
            </p:spPr>
            <p:txBody>
              <a:bodyPr wrap="square" rtlCol="0">
                <a:spAutoFit/>
              </a:bodyPr>
              <a:lstStyle/>
              <a:p>
                <a:r>
                  <a:rPr lang="en-GB" sz="700" u="sng" dirty="0">
                    <a:latin typeface="A little sunshine" panose="02000603000000000000" pitchFamily="2" charset="0"/>
                    <a:ea typeface="A little sunshine" panose="02000603000000000000" pitchFamily="2" charset="0"/>
                  </a:rPr>
                  <a:t>Adjacent angles that share a common point on a line add up to 180</a:t>
                </a:r>
                <a14:m>
                  <m:oMath xmlns:m="http://schemas.openxmlformats.org/officeDocument/2006/math">
                    <m:r>
                      <a:rPr lang="en-GB" sz="800" i="1" u="sng">
                        <a:latin typeface="Cambria Math" panose="02040503050406030204" pitchFamily="18" charset="0"/>
                        <a:ea typeface="Cambria Math" panose="02040503050406030204" pitchFamily="18" charset="0"/>
                      </a:rPr>
                      <m:t>°</m:t>
                    </m:r>
                  </m:oMath>
                </a14:m>
                <a:endParaRPr lang="en-GB" sz="800" u="sng" dirty="0">
                  <a:latin typeface="A little sunshine" panose="02000603000000000000" pitchFamily="2" charset="0"/>
                  <a:ea typeface="A little sunshine" panose="02000603000000000000" pitchFamily="2" charset="0"/>
                </a:endParaRPr>
              </a:p>
            </p:txBody>
          </p:sp>
        </mc:Choice>
        <mc:Fallback xmlns="">
          <p:sp>
            <p:nvSpPr>
              <p:cNvPr id="140" name="TextBox 139">
                <a:extLst>
                  <a:ext uri="{FF2B5EF4-FFF2-40B4-BE49-F238E27FC236}">
                    <a16:creationId xmlns:a16="http://schemas.microsoft.com/office/drawing/2014/main" id="{DB7B0C36-28C0-4243-B7B1-625F8B624BAE}"/>
                  </a:ext>
                </a:extLst>
              </p:cNvPr>
              <p:cNvSpPr txBox="1">
                <a:spLocks noRot="1" noChangeAspect="1" noMove="1" noResize="1" noEditPoints="1" noAdjustHandles="1" noChangeArrowheads="1" noChangeShapeType="1" noTextEdit="1"/>
              </p:cNvSpPr>
              <p:nvPr/>
            </p:nvSpPr>
            <p:spPr>
              <a:xfrm>
                <a:off x="2872232" y="5084621"/>
                <a:ext cx="1376642" cy="323165"/>
              </a:xfrm>
              <a:prstGeom prst="rect">
                <a:avLst/>
              </a:prstGeom>
              <a:blipFill>
                <a:blip r:embed="rId48"/>
                <a:stretch>
                  <a:fillRect b="-1887"/>
                </a:stretch>
              </a:blipFill>
            </p:spPr>
            <p:txBody>
              <a:bodyPr/>
              <a:lstStyle/>
              <a:p>
                <a:r>
                  <a:rPr lang="en-GB">
                    <a:noFill/>
                  </a:rPr>
                  <a:t> </a:t>
                </a:r>
              </a:p>
            </p:txBody>
          </p:sp>
        </mc:Fallback>
      </mc:AlternateContent>
      <p:sp>
        <p:nvSpPr>
          <p:cNvPr id="151" name="TextBox 150">
            <a:extLst>
              <a:ext uri="{FF2B5EF4-FFF2-40B4-BE49-F238E27FC236}">
                <a16:creationId xmlns:a16="http://schemas.microsoft.com/office/drawing/2014/main" id="{B84B8F12-B7E8-4B96-8F20-3AD448A8285B}"/>
              </a:ext>
            </a:extLst>
          </p:cNvPr>
          <p:cNvSpPr txBox="1"/>
          <p:nvPr/>
        </p:nvSpPr>
        <p:spPr>
          <a:xfrm>
            <a:off x="2846003" y="4833324"/>
            <a:ext cx="2783231"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Calculating missing angles</a:t>
            </a:r>
            <a:endParaRPr lang="en-GB" sz="1600" b="1" u="sng" dirty="0">
              <a:latin typeface="A little sunshine" panose="02000603000000000000" pitchFamily="2" charset="0"/>
              <a:ea typeface="A little sunshine" panose="02000603000000000000" pitchFamily="2" charset="0"/>
            </a:endParaRPr>
          </a:p>
        </p:txBody>
      </p:sp>
      <p:sp>
        <p:nvSpPr>
          <p:cNvPr id="153" name="TextBox 152">
            <a:extLst>
              <a:ext uri="{FF2B5EF4-FFF2-40B4-BE49-F238E27FC236}">
                <a16:creationId xmlns:a16="http://schemas.microsoft.com/office/drawing/2014/main" id="{AF460F27-77D6-48AD-8079-A18F0392A8F9}"/>
              </a:ext>
            </a:extLst>
          </p:cNvPr>
          <p:cNvSpPr txBox="1"/>
          <p:nvPr/>
        </p:nvSpPr>
        <p:spPr>
          <a:xfrm>
            <a:off x="3404011" y="5452307"/>
            <a:ext cx="459848"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y</a:t>
            </a:r>
          </a:p>
        </p:txBody>
      </p:sp>
      <p:sp>
        <p:nvSpPr>
          <p:cNvPr id="154" name="TextBox 153">
            <a:extLst>
              <a:ext uri="{FF2B5EF4-FFF2-40B4-BE49-F238E27FC236}">
                <a16:creationId xmlns:a16="http://schemas.microsoft.com/office/drawing/2014/main" id="{745ABD45-DB40-4F49-8D2D-61DF4A66EE6A}"/>
              </a:ext>
            </a:extLst>
          </p:cNvPr>
          <p:cNvSpPr txBox="1"/>
          <p:nvPr/>
        </p:nvSpPr>
        <p:spPr>
          <a:xfrm>
            <a:off x="3057002" y="6041369"/>
            <a:ext cx="926454"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72 + y + 42 = 180</a:t>
            </a:r>
          </a:p>
        </p:txBody>
      </p:sp>
      <p:grpSp>
        <p:nvGrpSpPr>
          <p:cNvPr id="163" name="Group 162">
            <a:extLst>
              <a:ext uri="{FF2B5EF4-FFF2-40B4-BE49-F238E27FC236}">
                <a16:creationId xmlns:a16="http://schemas.microsoft.com/office/drawing/2014/main" id="{CD3C1074-8741-42B7-B763-27BA7FAB8580}"/>
              </a:ext>
            </a:extLst>
          </p:cNvPr>
          <p:cNvGrpSpPr/>
          <p:nvPr/>
        </p:nvGrpSpPr>
        <p:grpSpPr>
          <a:xfrm>
            <a:off x="2993329" y="5838876"/>
            <a:ext cx="973311" cy="186367"/>
            <a:chOff x="3008552" y="5854944"/>
            <a:chExt cx="973311" cy="186367"/>
          </a:xfrm>
        </p:grpSpPr>
        <p:sp>
          <p:nvSpPr>
            <p:cNvPr id="156" name="Rectangle 155">
              <a:extLst>
                <a:ext uri="{FF2B5EF4-FFF2-40B4-BE49-F238E27FC236}">
                  <a16:creationId xmlns:a16="http://schemas.microsoft.com/office/drawing/2014/main" id="{5BEC08B8-B1D0-4928-9EBA-93645ADE5A75}"/>
                </a:ext>
              </a:extLst>
            </p:cNvPr>
            <p:cNvSpPr/>
            <p:nvPr/>
          </p:nvSpPr>
          <p:spPr>
            <a:xfrm>
              <a:off x="3008552" y="5854944"/>
              <a:ext cx="973311" cy="91118"/>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tx1"/>
                  </a:solidFill>
                  <a:latin typeface="A little sunshine" panose="02000603000000000000" pitchFamily="2" charset="0"/>
                  <a:ea typeface="A little sunshine" panose="02000603000000000000" pitchFamily="2" charset="0"/>
                </a:rPr>
                <a:t>180</a:t>
              </a:r>
            </a:p>
          </p:txBody>
        </p:sp>
        <p:sp>
          <p:nvSpPr>
            <p:cNvPr id="157" name="Rectangle 156">
              <a:extLst>
                <a:ext uri="{FF2B5EF4-FFF2-40B4-BE49-F238E27FC236}">
                  <a16:creationId xmlns:a16="http://schemas.microsoft.com/office/drawing/2014/main" id="{8A1F98CC-EF86-41DE-AF2F-38A96B4C5473}"/>
                </a:ext>
              </a:extLst>
            </p:cNvPr>
            <p:cNvSpPr/>
            <p:nvPr/>
          </p:nvSpPr>
          <p:spPr>
            <a:xfrm>
              <a:off x="3008552" y="5948831"/>
              <a:ext cx="418901" cy="92480"/>
            </a:xfrm>
            <a:prstGeom prst="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tx1"/>
                  </a:solidFill>
                  <a:latin typeface="A little sunshine" panose="02000603000000000000" pitchFamily="2" charset="0"/>
                  <a:ea typeface="A little sunshine" panose="02000603000000000000" pitchFamily="2" charset="0"/>
                </a:rPr>
                <a:t>72</a:t>
              </a:r>
            </a:p>
          </p:txBody>
        </p:sp>
        <p:sp>
          <p:nvSpPr>
            <p:cNvPr id="161" name="Rectangle 160">
              <a:extLst>
                <a:ext uri="{FF2B5EF4-FFF2-40B4-BE49-F238E27FC236}">
                  <a16:creationId xmlns:a16="http://schemas.microsoft.com/office/drawing/2014/main" id="{3E163DB6-ED4F-44E7-840C-CC53199F1024}"/>
                </a:ext>
              </a:extLst>
            </p:cNvPr>
            <p:cNvSpPr/>
            <p:nvPr/>
          </p:nvSpPr>
          <p:spPr>
            <a:xfrm>
              <a:off x="3429753" y="5949967"/>
              <a:ext cx="289968" cy="88816"/>
            </a:xfrm>
            <a:prstGeom prst="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tx1"/>
                  </a:solidFill>
                  <a:latin typeface="A little sunshine" panose="02000603000000000000" pitchFamily="2" charset="0"/>
                  <a:ea typeface="A little sunshine" panose="02000603000000000000" pitchFamily="2" charset="0"/>
                </a:rPr>
                <a:t>y</a:t>
              </a:r>
            </a:p>
          </p:txBody>
        </p:sp>
        <p:sp>
          <p:nvSpPr>
            <p:cNvPr id="162" name="Rectangle 161">
              <a:extLst>
                <a:ext uri="{FF2B5EF4-FFF2-40B4-BE49-F238E27FC236}">
                  <a16:creationId xmlns:a16="http://schemas.microsoft.com/office/drawing/2014/main" id="{C8982E63-3568-4297-B224-50286A7BA167}"/>
                </a:ext>
              </a:extLst>
            </p:cNvPr>
            <p:cNvSpPr/>
            <p:nvPr/>
          </p:nvSpPr>
          <p:spPr>
            <a:xfrm>
              <a:off x="3719721" y="5950434"/>
              <a:ext cx="262142" cy="88349"/>
            </a:xfrm>
            <a:prstGeom prst="rect">
              <a:avLst/>
            </a:prstGeom>
            <a:solidFill>
              <a:schemeClr val="accent1">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tx1"/>
                  </a:solidFill>
                  <a:latin typeface="A little sunshine" panose="02000603000000000000" pitchFamily="2" charset="0"/>
                  <a:ea typeface="A little sunshine" panose="02000603000000000000" pitchFamily="2" charset="0"/>
                </a:rPr>
                <a:t>42</a:t>
              </a:r>
            </a:p>
          </p:txBody>
        </p:sp>
      </p:grpSp>
      <p:sp>
        <p:nvSpPr>
          <p:cNvPr id="164" name="TextBox 163">
            <a:extLst>
              <a:ext uri="{FF2B5EF4-FFF2-40B4-BE49-F238E27FC236}">
                <a16:creationId xmlns:a16="http://schemas.microsoft.com/office/drawing/2014/main" id="{43632B2C-429F-48E3-8FA3-4099195AAA72}"/>
              </a:ext>
            </a:extLst>
          </p:cNvPr>
          <p:cNvSpPr txBox="1"/>
          <p:nvPr/>
        </p:nvSpPr>
        <p:spPr>
          <a:xfrm>
            <a:off x="2953998" y="6177753"/>
            <a:ext cx="926454"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180 – 72 – 42 = y</a:t>
            </a:r>
          </a:p>
        </p:txBody>
      </p:sp>
      <p:sp>
        <p:nvSpPr>
          <p:cNvPr id="165" name="TextBox 164">
            <a:extLst>
              <a:ext uri="{FF2B5EF4-FFF2-40B4-BE49-F238E27FC236}">
                <a16:creationId xmlns:a16="http://schemas.microsoft.com/office/drawing/2014/main" id="{4701172F-4138-4631-8FA2-540E4ED31412}"/>
              </a:ext>
            </a:extLst>
          </p:cNvPr>
          <p:cNvSpPr txBox="1"/>
          <p:nvPr/>
        </p:nvSpPr>
        <p:spPr>
          <a:xfrm>
            <a:off x="3395306" y="6305048"/>
            <a:ext cx="926454" cy="21544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66 = y</a:t>
            </a:r>
          </a:p>
        </p:txBody>
      </p:sp>
      <p:cxnSp>
        <p:nvCxnSpPr>
          <p:cNvPr id="167" name="Straight Connector 166">
            <a:extLst>
              <a:ext uri="{FF2B5EF4-FFF2-40B4-BE49-F238E27FC236}">
                <a16:creationId xmlns:a16="http://schemas.microsoft.com/office/drawing/2014/main" id="{6096A737-C9ED-4E33-B416-280764EDED18}"/>
              </a:ext>
            </a:extLst>
          </p:cNvPr>
          <p:cNvCxnSpPr>
            <a:cxnSpLocks/>
          </p:cNvCxnSpPr>
          <p:nvPr/>
        </p:nvCxnSpPr>
        <p:spPr>
          <a:xfrm>
            <a:off x="4227533" y="5199389"/>
            <a:ext cx="7451" cy="1147466"/>
          </a:xfrm>
          <a:prstGeom prst="line">
            <a:avLst/>
          </a:prstGeom>
          <a:ln w="28575"/>
        </p:spPr>
        <p:style>
          <a:lnRef idx="1">
            <a:schemeClr val="dk1"/>
          </a:lnRef>
          <a:fillRef idx="0">
            <a:schemeClr val="dk1"/>
          </a:fillRef>
          <a:effectRef idx="0">
            <a:schemeClr val="dk1"/>
          </a:effectRef>
          <a:fontRef idx="minor">
            <a:schemeClr val="tx1"/>
          </a:fontRef>
        </p:style>
      </p:cxnSp>
      <p:sp>
        <p:nvSpPr>
          <p:cNvPr id="173" name="TextBox 172">
            <a:extLst>
              <a:ext uri="{FF2B5EF4-FFF2-40B4-BE49-F238E27FC236}">
                <a16:creationId xmlns:a16="http://schemas.microsoft.com/office/drawing/2014/main" id="{0E8ED8B9-7A8E-4BF8-AC7D-F885B158F822}"/>
              </a:ext>
            </a:extLst>
          </p:cNvPr>
          <p:cNvSpPr txBox="1"/>
          <p:nvPr/>
        </p:nvSpPr>
        <p:spPr>
          <a:xfrm>
            <a:off x="4449238" y="5491324"/>
            <a:ext cx="459848" cy="215444"/>
          </a:xfrm>
          <a:prstGeom prst="rect">
            <a:avLst/>
          </a:prstGeom>
          <a:noFill/>
        </p:spPr>
        <p:txBody>
          <a:bodyPr wrap="square" rtlCol="0">
            <a:spAutoFit/>
          </a:bodyPr>
          <a:lstStyle/>
          <a:p>
            <a:r>
              <a:rPr lang="en-GB" sz="800" b="1" dirty="0">
                <a:latin typeface="A little sunshine" panose="02000603000000000000" pitchFamily="2" charset="0"/>
                <a:ea typeface="A little sunshine" panose="02000603000000000000" pitchFamily="2" charset="0"/>
              </a:rPr>
              <a:t>c</a:t>
            </a:r>
          </a:p>
        </p:txBody>
      </p:sp>
      <p:sp>
        <p:nvSpPr>
          <p:cNvPr id="175" name="Rectangle 174">
            <a:extLst>
              <a:ext uri="{FF2B5EF4-FFF2-40B4-BE49-F238E27FC236}">
                <a16:creationId xmlns:a16="http://schemas.microsoft.com/office/drawing/2014/main" id="{BD12A3F3-1655-44ED-9818-FF9644A5EE0D}"/>
              </a:ext>
            </a:extLst>
          </p:cNvPr>
          <p:cNvSpPr/>
          <p:nvPr/>
        </p:nvSpPr>
        <p:spPr>
          <a:xfrm>
            <a:off x="4321761" y="5849579"/>
            <a:ext cx="977846" cy="95023"/>
          </a:xfrm>
          <a:prstGeom prst="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tx1"/>
                </a:solidFill>
                <a:latin typeface="A little sunshine" panose="02000603000000000000" pitchFamily="2" charset="0"/>
                <a:ea typeface="A little sunshine" panose="02000603000000000000" pitchFamily="2" charset="0"/>
              </a:rPr>
              <a:t>360</a:t>
            </a:r>
          </a:p>
        </p:txBody>
      </p:sp>
      <p:sp>
        <p:nvSpPr>
          <p:cNvPr id="179" name="Rectangle 178">
            <a:extLst>
              <a:ext uri="{FF2B5EF4-FFF2-40B4-BE49-F238E27FC236}">
                <a16:creationId xmlns:a16="http://schemas.microsoft.com/office/drawing/2014/main" id="{0DE20FD7-DA1E-4068-B946-D19443012018}"/>
              </a:ext>
            </a:extLst>
          </p:cNvPr>
          <p:cNvSpPr/>
          <p:nvPr/>
        </p:nvSpPr>
        <p:spPr>
          <a:xfrm>
            <a:off x="4321760" y="5944171"/>
            <a:ext cx="262142" cy="88349"/>
          </a:xfrm>
          <a:prstGeom prst="rect">
            <a:avLst/>
          </a:prstGeom>
          <a:solidFill>
            <a:schemeClr val="accent1">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dirty="0">
                <a:solidFill>
                  <a:schemeClr val="tx1"/>
                </a:solidFill>
                <a:latin typeface="A little sunshine" panose="02000603000000000000" pitchFamily="2" charset="0"/>
                <a:ea typeface="A little sunshine" panose="02000603000000000000" pitchFamily="2" charset="0"/>
              </a:rPr>
              <a:t>33</a:t>
            </a:r>
          </a:p>
        </p:txBody>
      </p:sp>
      <p:sp>
        <p:nvSpPr>
          <p:cNvPr id="180" name="Rectangle 179">
            <a:extLst>
              <a:ext uri="{FF2B5EF4-FFF2-40B4-BE49-F238E27FC236}">
                <a16:creationId xmlns:a16="http://schemas.microsoft.com/office/drawing/2014/main" id="{6B58B031-E3F8-409D-B5F9-A9CF8C9BC36E}"/>
              </a:ext>
            </a:extLst>
          </p:cNvPr>
          <p:cNvSpPr/>
          <p:nvPr/>
        </p:nvSpPr>
        <p:spPr>
          <a:xfrm>
            <a:off x="4548091" y="5944171"/>
            <a:ext cx="262142" cy="88349"/>
          </a:xfrm>
          <a:prstGeom prst="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dirty="0">
                <a:solidFill>
                  <a:schemeClr val="tx1"/>
                </a:solidFill>
                <a:latin typeface="A little sunshine" panose="02000603000000000000" pitchFamily="2" charset="0"/>
                <a:ea typeface="A little sunshine" panose="02000603000000000000" pitchFamily="2" charset="0"/>
              </a:rPr>
              <a:t>90</a:t>
            </a:r>
          </a:p>
        </p:txBody>
      </p:sp>
      <p:sp>
        <p:nvSpPr>
          <p:cNvPr id="181" name="Rectangle 180">
            <a:extLst>
              <a:ext uri="{FF2B5EF4-FFF2-40B4-BE49-F238E27FC236}">
                <a16:creationId xmlns:a16="http://schemas.microsoft.com/office/drawing/2014/main" id="{80465C28-C83E-4017-BA81-6071ABE5575E}"/>
              </a:ext>
            </a:extLst>
          </p:cNvPr>
          <p:cNvSpPr/>
          <p:nvPr/>
        </p:nvSpPr>
        <p:spPr>
          <a:xfrm>
            <a:off x="4810232" y="5944171"/>
            <a:ext cx="262142" cy="88349"/>
          </a:xfrm>
          <a:prstGeom prst="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dirty="0">
                <a:solidFill>
                  <a:schemeClr val="tx1"/>
                </a:solidFill>
                <a:latin typeface="A little sunshine" panose="02000603000000000000" pitchFamily="2" charset="0"/>
                <a:ea typeface="A little sunshine" panose="02000603000000000000" pitchFamily="2" charset="0"/>
              </a:rPr>
              <a:t>92</a:t>
            </a:r>
          </a:p>
        </p:txBody>
      </p:sp>
      <p:sp>
        <p:nvSpPr>
          <p:cNvPr id="182" name="Rectangle 181">
            <a:extLst>
              <a:ext uri="{FF2B5EF4-FFF2-40B4-BE49-F238E27FC236}">
                <a16:creationId xmlns:a16="http://schemas.microsoft.com/office/drawing/2014/main" id="{DCBB369C-8094-475C-AEF2-A9BC9EEDBB96}"/>
              </a:ext>
            </a:extLst>
          </p:cNvPr>
          <p:cNvSpPr/>
          <p:nvPr/>
        </p:nvSpPr>
        <p:spPr>
          <a:xfrm>
            <a:off x="5072374" y="5944171"/>
            <a:ext cx="227233" cy="88349"/>
          </a:xfrm>
          <a:prstGeom prst="rect">
            <a:avLst/>
          </a:prstGeom>
          <a:solidFill>
            <a:schemeClr val="accent3">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00" dirty="0">
                <a:solidFill>
                  <a:schemeClr val="tx1"/>
                </a:solidFill>
                <a:latin typeface="A little sunshine" panose="02000603000000000000" pitchFamily="2" charset="0"/>
                <a:ea typeface="A little sunshine" panose="02000603000000000000" pitchFamily="2" charset="0"/>
              </a:rPr>
              <a:t>c</a:t>
            </a:r>
          </a:p>
        </p:txBody>
      </p:sp>
      <p:sp>
        <p:nvSpPr>
          <p:cNvPr id="183" name="TextBox 182">
            <a:extLst>
              <a:ext uri="{FF2B5EF4-FFF2-40B4-BE49-F238E27FC236}">
                <a16:creationId xmlns:a16="http://schemas.microsoft.com/office/drawing/2014/main" id="{089E8269-199F-4D96-88C9-AC158EBDD96C}"/>
              </a:ext>
            </a:extLst>
          </p:cNvPr>
          <p:cNvSpPr txBox="1"/>
          <p:nvPr/>
        </p:nvSpPr>
        <p:spPr>
          <a:xfrm>
            <a:off x="4382015" y="6012686"/>
            <a:ext cx="1012399"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33 + 90 + 92 + c = 360</a:t>
            </a:r>
          </a:p>
        </p:txBody>
      </p:sp>
      <p:sp>
        <p:nvSpPr>
          <p:cNvPr id="184" name="TextBox 183">
            <a:extLst>
              <a:ext uri="{FF2B5EF4-FFF2-40B4-BE49-F238E27FC236}">
                <a16:creationId xmlns:a16="http://schemas.microsoft.com/office/drawing/2014/main" id="{D6BA00EF-DCFA-4BC5-B0C3-7B7ACB28D164}"/>
              </a:ext>
            </a:extLst>
          </p:cNvPr>
          <p:cNvSpPr txBox="1"/>
          <p:nvPr/>
        </p:nvSpPr>
        <p:spPr>
          <a:xfrm>
            <a:off x="4220286" y="6149276"/>
            <a:ext cx="1063361"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360 – 90 – 92 – 33 = c</a:t>
            </a:r>
          </a:p>
        </p:txBody>
      </p:sp>
      <p:sp>
        <p:nvSpPr>
          <p:cNvPr id="185" name="TextBox 184">
            <a:extLst>
              <a:ext uri="{FF2B5EF4-FFF2-40B4-BE49-F238E27FC236}">
                <a16:creationId xmlns:a16="http://schemas.microsoft.com/office/drawing/2014/main" id="{211E1084-20FE-4180-BF46-398312F1674F}"/>
              </a:ext>
            </a:extLst>
          </p:cNvPr>
          <p:cNvSpPr txBox="1"/>
          <p:nvPr/>
        </p:nvSpPr>
        <p:spPr>
          <a:xfrm>
            <a:off x="4645649" y="6270586"/>
            <a:ext cx="1012399" cy="215444"/>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c = 155</a:t>
            </a:r>
          </a:p>
        </p:txBody>
      </p:sp>
      <p:cxnSp>
        <p:nvCxnSpPr>
          <p:cNvPr id="186" name="Straight Connector 185">
            <a:extLst>
              <a:ext uri="{FF2B5EF4-FFF2-40B4-BE49-F238E27FC236}">
                <a16:creationId xmlns:a16="http://schemas.microsoft.com/office/drawing/2014/main" id="{CF8B9362-983E-4A9A-BD61-34F75AEAD50F}"/>
              </a:ext>
            </a:extLst>
          </p:cNvPr>
          <p:cNvCxnSpPr>
            <a:cxnSpLocks/>
          </p:cNvCxnSpPr>
          <p:nvPr/>
        </p:nvCxnSpPr>
        <p:spPr>
          <a:xfrm>
            <a:off x="5562804" y="5186884"/>
            <a:ext cx="7451" cy="1147466"/>
          </a:xfrm>
          <a:prstGeom prst="line">
            <a:avLst/>
          </a:prstGeom>
          <a:ln w="28575"/>
        </p:spPr>
        <p:style>
          <a:lnRef idx="1">
            <a:schemeClr val="dk1"/>
          </a:lnRef>
          <a:fillRef idx="0">
            <a:schemeClr val="dk1"/>
          </a:fillRef>
          <a:effectRef idx="0">
            <a:schemeClr val="dk1"/>
          </a:effectRef>
          <a:fontRef idx="minor">
            <a:schemeClr val="tx1"/>
          </a:fontRef>
        </p:style>
      </p:cxnSp>
      <p:pic>
        <p:nvPicPr>
          <p:cNvPr id="187" name="Picture 186">
            <a:extLst>
              <a:ext uri="{FF2B5EF4-FFF2-40B4-BE49-F238E27FC236}">
                <a16:creationId xmlns:a16="http://schemas.microsoft.com/office/drawing/2014/main" id="{701FC128-D5BF-4AD2-B9FA-3721F8B29D95}"/>
              </a:ext>
            </a:extLst>
          </p:cNvPr>
          <p:cNvPicPr>
            <a:picLocks noChangeAspect="1"/>
          </p:cNvPicPr>
          <p:nvPr/>
        </p:nvPicPr>
        <p:blipFill>
          <a:blip r:embed="rId49"/>
          <a:stretch>
            <a:fillRect/>
          </a:stretch>
        </p:blipFill>
        <p:spPr>
          <a:xfrm rot="5400000">
            <a:off x="5838354" y="5297546"/>
            <a:ext cx="441429" cy="532390"/>
          </a:xfrm>
          <a:prstGeom prst="rect">
            <a:avLst/>
          </a:prstGeom>
        </p:spPr>
      </p:pic>
      <p:sp>
        <p:nvSpPr>
          <p:cNvPr id="188" name="TextBox 187">
            <a:extLst>
              <a:ext uri="{FF2B5EF4-FFF2-40B4-BE49-F238E27FC236}">
                <a16:creationId xmlns:a16="http://schemas.microsoft.com/office/drawing/2014/main" id="{9EA4F20B-46E4-491C-94E0-269BF23999BA}"/>
              </a:ext>
            </a:extLst>
          </p:cNvPr>
          <p:cNvSpPr txBox="1"/>
          <p:nvPr/>
        </p:nvSpPr>
        <p:spPr>
          <a:xfrm>
            <a:off x="5557589" y="5099187"/>
            <a:ext cx="1349931" cy="200404"/>
          </a:xfrm>
          <a:prstGeom prst="rect">
            <a:avLst/>
          </a:prstGeom>
          <a:noFill/>
        </p:spPr>
        <p:txBody>
          <a:bodyPr wrap="square" rtlCol="0">
            <a:spAutoFit/>
          </a:bodyPr>
          <a:lstStyle/>
          <a:p>
            <a:r>
              <a:rPr lang="en-GB" sz="700" u="sng" dirty="0">
                <a:latin typeface="A little sunshine" panose="02000603000000000000" pitchFamily="2" charset="0"/>
                <a:ea typeface="A little sunshine" panose="02000603000000000000" pitchFamily="2" charset="0"/>
              </a:rPr>
              <a:t>Vertically opposite angles are equal </a:t>
            </a:r>
            <a:endParaRPr lang="en-GB" sz="800" u="sng" dirty="0">
              <a:latin typeface="A little sunshine" panose="02000603000000000000" pitchFamily="2" charset="0"/>
              <a:ea typeface="A little sunshine" panose="02000603000000000000" pitchFamily="2" charset="0"/>
            </a:endParaRPr>
          </a:p>
        </p:txBody>
      </p:sp>
      <p:sp>
        <p:nvSpPr>
          <p:cNvPr id="189" name="TextBox 188">
            <a:extLst>
              <a:ext uri="{FF2B5EF4-FFF2-40B4-BE49-F238E27FC236}">
                <a16:creationId xmlns:a16="http://schemas.microsoft.com/office/drawing/2014/main" id="{5D9F3D2F-8CF7-400A-804D-E6E094BA3F8C}"/>
              </a:ext>
            </a:extLst>
          </p:cNvPr>
          <p:cNvSpPr txBox="1"/>
          <p:nvPr/>
        </p:nvSpPr>
        <p:spPr>
          <a:xfrm>
            <a:off x="5636164" y="5904166"/>
            <a:ext cx="954420" cy="415498"/>
          </a:xfrm>
          <a:prstGeom prst="rect">
            <a:avLst/>
          </a:prstGeom>
          <a:noFill/>
        </p:spPr>
        <p:txBody>
          <a:bodyPr wrap="square" rtlCol="0">
            <a:spAutoFit/>
          </a:bodyPr>
          <a:lstStyle/>
          <a:p>
            <a:pPr algn="ctr"/>
            <a:r>
              <a:rPr lang="en-GB" sz="700" dirty="0">
                <a:latin typeface="A little sunshine" panose="02000603000000000000" pitchFamily="2" charset="0"/>
                <a:ea typeface="A little sunshine" panose="02000603000000000000" pitchFamily="2" charset="0"/>
              </a:rPr>
              <a:t>Opposite angles made from straight lines connecting are equal size</a:t>
            </a:r>
            <a:endParaRPr lang="en-GB" sz="800" dirty="0">
              <a:latin typeface="A little sunshine" panose="02000603000000000000" pitchFamily="2" charset="0"/>
              <a:ea typeface="A little sunshine" panose="02000603000000000000" pitchFamily="2" charset="0"/>
            </a:endParaRPr>
          </a:p>
        </p:txBody>
      </p:sp>
      <p:sp>
        <p:nvSpPr>
          <p:cNvPr id="190" name="Rectangle 189">
            <a:extLst>
              <a:ext uri="{FF2B5EF4-FFF2-40B4-BE49-F238E27FC236}">
                <a16:creationId xmlns:a16="http://schemas.microsoft.com/office/drawing/2014/main" id="{711E7FC9-399E-457F-8A85-00366BDDD5A1}"/>
              </a:ext>
            </a:extLst>
          </p:cNvPr>
          <p:cNvSpPr/>
          <p:nvPr/>
        </p:nvSpPr>
        <p:spPr>
          <a:xfrm>
            <a:off x="98513" y="6582323"/>
            <a:ext cx="2196818" cy="165594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Rectangle 192">
            <a:extLst>
              <a:ext uri="{FF2B5EF4-FFF2-40B4-BE49-F238E27FC236}">
                <a16:creationId xmlns:a16="http://schemas.microsoft.com/office/drawing/2014/main" id="{5A08C3CB-8731-4C76-A805-832618C10AE1}"/>
              </a:ext>
            </a:extLst>
          </p:cNvPr>
          <p:cNvSpPr/>
          <p:nvPr/>
        </p:nvSpPr>
        <p:spPr>
          <a:xfrm>
            <a:off x="2348208" y="6582323"/>
            <a:ext cx="2196818" cy="165594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Rectangle 193">
            <a:extLst>
              <a:ext uri="{FF2B5EF4-FFF2-40B4-BE49-F238E27FC236}">
                <a16:creationId xmlns:a16="http://schemas.microsoft.com/office/drawing/2014/main" id="{F323291D-F6AE-41C9-9739-359ADE6F2D35}"/>
              </a:ext>
            </a:extLst>
          </p:cNvPr>
          <p:cNvSpPr/>
          <p:nvPr/>
        </p:nvSpPr>
        <p:spPr>
          <a:xfrm>
            <a:off x="4590569" y="6571019"/>
            <a:ext cx="2123587" cy="1655941"/>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Rectangle 194">
            <a:extLst>
              <a:ext uri="{FF2B5EF4-FFF2-40B4-BE49-F238E27FC236}">
                <a16:creationId xmlns:a16="http://schemas.microsoft.com/office/drawing/2014/main" id="{2F230411-8929-4764-8B20-A492FDC10968}"/>
              </a:ext>
            </a:extLst>
          </p:cNvPr>
          <p:cNvSpPr/>
          <p:nvPr/>
        </p:nvSpPr>
        <p:spPr>
          <a:xfrm>
            <a:off x="98514" y="8333568"/>
            <a:ext cx="2220604" cy="1406924"/>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Rectangle 195">
            <a:extLst>
              <a:ext uri="{FF2B5EF4-FFF2-40B4-BE49-F238E27FC236}">
                <a16:creationId xmlns:a16="http://schemas.microsoft.com/office/drawing/2014/main" id="{FF2B5618-3250-4658-AA19-4F27B6868217}"/>
              </a:ext>
            </a:extLst>
          </p:cNvPr>
          <p:cNvSpPr/>
          <p:nvPr/>
        </p:nvSpPr>
        <p:spPr>
          <a:xfrm>
            <a:off x="2370149" y="8333568"/>
            <a:ext cx="4344008" cy="1406924"/>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TextBox 196">
            <a:extLst>
              <a:ext uri="{FF2B5EF4-FFF2-40B4-BE49-F238E27FC236}">
                <a16:creationId xmlns:a16="http://schemas.microsoft.com/office/drawing/2014/main" id="{4AED8EA6-700D-4089-B158-FE66F4E6C825}"/>
              </a:ext>
            </a:extLst>
          </p:cNvPr>
          <p:cNvSpPr txBox="1"/>
          <p:nvPr/>
        </p:nvSpPr>
        <p:spPr>
          <a:xfrm>
            <a:off x="71069" y="6547376"/>
            <a:ext cx="948074"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Triangles</a:t>
            </a:r>
            <a:endParaRPr lang="en-GB" sz="1600" b="1" u="sng" dirty="0">
              <a:latin typeface="A little sunshine" panose="02000603000000000000" pitchFamily="2" charset="0"/>
              <a:ea typeface="A little sunshine" panose="02000603000000000000" pitchFamily="2" charset="0"/>
            </a:endParaRPr>
          </a:p>
        </p:txBody>
      </p:sp>
      <p:sp>
        <p:nvSpPr>
          <p:cNvPr id="198" name="TextBox 197">
            <a:extLst>
              <a:ext uri="{FF2B5EF4-FFF2-40B4-BE49-F238E27FC236}">
                <a16:creationId xmlns:a16="http://schemas.microsoft.com/office/drawing/2014/main" id="{67674E5D-5D6A-4332-A129-AB07EBFEC19E}"/>
              </a:ext>
            </a:extLst>
          </p:cNvPr>
          <p:cNvSpPr txBox="1"/>
          <p:nvPr/>
        </p:nvSpPr>
        <p:spPr>
          <a:xfrm>
            <a:off x="2302310" y="6541464"/>
            <a:ext cx="948074"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Quadrilaterals</a:t>
            </a:r>
            <a:endParaRPr lang="en-GB" sz="1600" b="1" u="sng" dirty="0">
              <a:latin typeface="A little sunshine" panose="02000603000000000000" pitchFamily="2" charset="0"/>
              <a:ea typeface="A little sunshine" panose="02000603000000000000" pitchFamily="2" charset="0"/>
            </a:endParaRPr>
          </a:p>
        </p:txBody>
      </p:sp>
      <p:sp>
        <p:nvSpPr>
          <p:cNvPr id="199" name="TextBox 198">
            <a:extLst>
              <a:ext uri="{FF2B5EF4-FFF2-40B4-BE49-F238E27FC236}">
                <a16:creationId xmlns:a16="http://schemas.microsoft.com/office/drawing/2014/main" id="{65D47E67-8D4E-48AF-8B7C-8EC19E5B32D6}"/>
              </a:ext>
            </a:extLst>
          </p:cNvPr>
          <p:cNvSpPr txBox="1"/>
          <p:nvPr/>
        </p:nvSpPr>
        <p:spPr>
          <a:xfrm>
            <a:off x="4533884" y="6539116"/>
            <a:ext cx="948074"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Polygons</a:t>
            </a:r>
            <a:endParaRPr lang="en-GB" sz="1600" b="1" u="sng" dirty="0">
              <a:latin typeface="A little sunshine" panose="02000603000000000000" pitchFamily="2" charset="0"/>
              <a:ea typeface="A little sunshine" panose="02000603000000000000" pitchFamily="2" charset="0"/>
            </a:endParaRPr>
          </a:p>
        </p:txBody>
      </p:sp>
      <p:sp>
        <p:nvSpPr>
          <p:cNvPr id="200" name="TextBox 199">
            <a:extLst>
              <a:ext uri="{FF2B5EF4-FFF2-40B4-BE49-F238E27FC236}">
                <a16:creationId xmlns:a16="http://schemas.microsoft.com/office/drawing/2014/main" id="{74FC097D-BA39-4244-9B72-E57924F5E91B}"/>
              </a:ext>
            </a:extLst>
          </p:cNvPr>
          <p:cNvSpPr txBox="1"/>
          <p:nvPr/>
        </p:nvSpPr>
        <p:spPr>
          <a:xfrm>
            <a:off x="62066" y="8293453"/>
            <a:ext cx="1199618"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Drawing Triangles</a:t>
            </a:r>
            <a:endParaRPr lang="en-GB" sz="1600" b="1" u="sng" dirty="0">
              <a:latin typeface="A little sunshine" panose="02000603000000000000" pitchFamily="2" charset="0"/>
              <a:ea typeface="A little sunshine" panose="02000603000000000000" pitchFamily="2" charset="0"/>
            </a:endParaRPr>
          </a:p>
        </p:txBody>
      </p:sp>
      <p:pic>
        <p:nvPicPr>
          <p:cNvPr id="202" name="Picture 201">
            <a:extLst>
              <a:ext uri="{FF2B5EF4-FFF2-40B4-BE49-F238E27FC236}">
                <a16:creationId xmlns:a16="http://schemas.microsoft.com/office/drawing/2014/main" id="{1B9B252F-1F37-4817-9227-19B14E52EEB2}"/>
              </a:ext>
            </a:extLst>
          </p:cNvPr>
          <p:cNvPicPr>
            <a:picLocks noChangeAspect="1"/>
          </p:cNvPicPr>
          <p:nvPr/>
        </p:nvPicPr>
        <p:blipFill>
          <a:blip r:embed="rId50"/>
          <a:stretch>
            <a:fillRect/>
          </a:stretch>
        </p:blipFill>
        <p:spPr>
          <a:xfrm>
            <a:off x="1632269" y="8691665"/>
            <a:ext cx="584660" cy="294140"/>
          </a:xfrm>
          <a:prstGeom prst="rect">
            <a:avLst/>
          </a:prstGeom>
        </p:spPr>
      </p:pic>
      <p:pic>
        <p:nvPicPr>
          <p:cNvPr id="203" name="Picture 202">
            <a:extLst>
              <a:ext uri="{FF2B5EF4-FFF2-40B4-BE49-F238E27FC236}">
                <a16:creationId xmlns:a16="http://schemas.microsoft.com/office/drawing/2014/main" id="{5A45EA69-E352-4C9B-8178-4F9867C6F745}"/>
              </a:ext>
            </a:extLst>
          </p:cNvPr>
          <p:cNvPicPr>
            <a:picLocks noChangeAspect="1"/>
          </p:cNvPicPr>
          <p:nvPr/>
        </p:nvPicPr>
        <p:blipFill>
          <a:blip r:embed="rId51"/>
          <a:stretch>
            <a:fillRect/>
          </a:stretch>
        </p:blipFill>
        <p:spPr>
          <a:xfrm>
            <a:off x="476278" y="8851839"/>
            <a:ext cx="474496" cy="134242"/>
          </a:xfrm>
          <a:prstGeom prst="rect">
            <a:avLst/>
          </a:prstGeom>
        </p:spPr>
      </p:pic>
      <p:pic>
        <p:nvPicPr>
          <p:cNvPr id="204" name="Picture 203">
            <a:extLst>
              <a:ext uri="{FF2B5EF4-FFF2-40B4-BE49-F238E27FC236}">
                <a16:creationId xmlns:a16="http://schemas.microsoft.com/office/drawing/2014/main" id="{36049901-7787-41CB-9048-4A2E11C5831B}"/>
              </a:ext>
            </a:extLst>
          </p:cNvPr>
          <p:cNvPicPr>
            <a:picLocks noChangeAspect="1"/>
          </p:cNvPicPr>
          <p:nvPr/>
        </p:nvPicPr>
        <p:blipFill>
          <a:blip r:embed="rId52"/>
          <a:stretch>
            <a:fillRect/>
          </a:stretch>
        </p:blipFill>
        <p:spPr>
          <a:xfrm>
            <a:off x="1009858" y="8660309"/>
            <a:ext cx="584174" cy="311616"/>
          </a:xfrm>
          <a:prstGeom prst="rect">
            <a:avLst/>
          </a:prstGeom>
        </p:spPr>
      </p:pic>
      <p:sp>
        <p:nvSpPr>
          <p:cNvPr id="205" name="TextBox 204">
            <a:extLst>
              <a:ext uri="{FF2B5EF4-FFF2-40B4-BE49-F238E27FC236}">
                <a16:creationId xmlns:a16="http://schemas.microsoft.com/office/drawing/2014/main" id="{A86FEAD4-D0BD-4C9F-B39C-52D28480D97C}"/>
              </a:ext>
            </a:extLst>
          </p:cNvPr>
          <p:cNvSpPr txBox="1"/>
          <p:nvPr/>
        </p:nvSpPr>
        <p:spPr>
          <a:xfrm>
            <a:off x="100359" y="8631858"/>
            <a:ext cx="1146634" cy="20616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Side, Angle, Angle</a:t>
            </a:r>
          </a:p>
        </p:txBody>
      </p:sp>
      <p:pic>
        <p:nvPicPr>
          <p:cNvPr id="206" name="Picture 205">
            <a:extLst>
              <a:ext uri="{FF2B5EF4-FFF2-40B4-BE49-F238E27FC236}">
                <a16:creationId xmlns:a16="http://schemas.microsoft.com/office/drawing/2014/main" id="{D61E080D-9E4B-461B-A874-B0C15A376557}"/>
              </a:ext>
            </a:extLst>
          </p:cNvPr>
          <p:cNvPicPr>
            <a:picLocks noChangeAspect="1"/>
          </p:cNvPicPr>
          <p:nvPr/>
        </p:nvPicPr>
        <p:blipFill>
          <a:blip r:embed="rId53"/>
          <a:stretch>
            <a:fillRect/>
          </a:stretch>
        </p:blipFill>
        <p:spPr>
          <a:xfrm>
            <a:off x="496408" y="9307416"/>
            <a:ext cx="507254" cy="123106"/>
          </a:xfrm>
          <a:prstGeom prst="rect">
            <a:avLst/>
          </a:prstGeom>
        </p:spPr>
      </p:pic>
      <p:sp>
        <p:nvSpPr>
          <p:cNvPr id="207" name="TextBox 206">
            <a:extLst>
              <a:ext uri="{FF2B5EF4-FFF2-40B4-BE49-F238E27FC236}">
                <a16:creationId xmlns:a16="http://schemas.microsoft.com/office/drawing/2014/main" id="{C58B57B9-04C9-427A-A401-DFA299FF88A5}"/>
              </a:ext>
            </a:extLst>
          </p:cNvPr>
          <p:cNvSpPr txBox="1"/>
          <p:nvPr/>
        </p:nvSpPr>
        <p:spPr>
          <a:xfrm>
            <a:off x="122364" y="9102791"/>
            <a:ext cx="1146634" cy="20616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Side, Angle, Side</a:t>
            </a:r>
          </a:p>
        </p:txBody>
      </p:sp>
      <p:pic>
        <p:nvPicPr>
          <p:cNvPr id="208" name="Picture 207">
            <a:extLst>
              <a:ext uri="{FF2B5EF4-FFF2-40B4-BE49-F238E27FC236}">
                <a16:creationId xmlns:a16="http://schemas.microsoft.com/office/drawing/2014/main" id="{03DD04D1-5BF2-4186-B026-D381AFF7323B}"/>
              </a:ext>
            </a:extLst>
          </p:cNvPr>
          <p:cNvPicPr>
            <a:picLocks noChangeAspect="1"/>
          </p:cNvPicPr>
          <p:nvPr/>
        </p:nvPicPr>
        <p:blipFill>
          <a:blip r:embed="rId54"/>
          <a:stretch>
            <a:fillRect/>
          </a:stretch>
        </p:blipFill>
        <p:spPr>
          <a:xfrm>
            <a:off x="1086089" y="9144032"/>
            <a:ext cx="560872" cy="300483"/>
          </a:xfrm>
          <a:prstGeom prst="rect">
            <a:avLst/>
          </a:prstGeom>
        </p:spPr>
      </p:pic>
      <p:pic>
        <p:nvPicPr>
          <p:cNvPr id="209" name="Picture 208">
            <a:extLst>
              <a:ext uri="{FF2B5EF4-FFF2-40B4-BE49-F238E27FC236}">
                <a16:creationId xmlns:a16="http://schemas.microsoft.com/office/drawing/2014/main" id="{C0B2913B-3445-4AC5-BB55-6718D67A0374}"/>
              </a:ext>
            </a:extLst>
          </p:cNvPr>
          <p:cNvPicPr>
            <a:picLocks noChangeAspect="1"/>
          </p:cNvPicPr>
          <p:nvPr/>
        </p:nvPicPr>
        <p:blipFill>
          <a:blip r:embed="rId55"/>
          <a:stretch>
            <a:fillRect/>
          </a:stretch>
        </p:blipFill>
        <p:spPr>
          <a:xfrm>
            <a:off x="1748264" y="9140788"/>
            <a:ext cx="428601" cy="327325"/>
          </a:xfrm>
          <a:prstGeom prst="rect">
            <a:avLst/>
          </a:prstGeom>
        </p:spPr>
      </p:pic>
      <p:pic>
        <p:nvPicPr>
          <p:cNvPr id="120" name="Picture 119">
            <a:extLst>
              <a:ext uri="{FF2B5EF4-FFF2-40B4-BE49-F238E27FC236}">
                <a16:creationId xmlns:a16="http://schemas.microsoft.com/office/drawing/2014/main" id="{B6A161AA-6DAD-48A8-9643-1896D7C6C75C}"/>
              </a:ext>
            </a:extLst>
          </p:cNvPr>
          <p:cNvPicPr>
            <a:picLocks noChangeAspect="1"/>
          </p:cNvPicPr>
          <p:nvPr/>
        </p:nvPicPr>
        <p:blipFill>
          <a:blip r:embed="rId56"/>
          <a:stretch>
            <a:fillRect/>
          </a:stretch>
        </p:blipFill>
        <p:spPr>
          <a:xfrm>
            <a:off x="149051" y="6833698"/>
            <a:ext cx="707548" cy="330072"/>
          </a:xfrm>
          <a:prstGeom prst="rect">
            <a:avLst/>
          </a:prstGeom>
        </p:spPr>
      </p:pic>
      <mc:AlternateContent xmlns:mc="http://schemas.openxmlformats.org/markup-compatibility/2006" xmlns:a14="http://schemas.microsoft.com/office/drawing/2010/main">
        <mc:Choice Requires="a14">
          <p:sp>
            <p:nvSpPr>
              <p:cNvPr id="121" name="TextBox 120">
                <a:extLst>
                  <a:ext uri="{FF2B5EF4-FFF2-40B4-BE49-F238E27FC236}">
                    <a16:creationId xmlns:a16="http://schemas.microsoft.com/office/drawing/2014/main" id="{5A189E72-54CB-4D0B-9AAA-CA147C935C3E}"/>
                  </a:ext>
                </a:extLst>
              </p:cNvPr>
              <p:cNvSpPr txBox="1"/>
              <p:nvPr/>
            </p:nvSpPr>
            <p:spPr>
              <a:xfrm>
                <a:off x="892368" y="6771930"/>
                <a:ext cx="1283153" cy="369332"/>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All interior angles in a triangle add up to 180</a:t>
                </a:r>
                <a14:m>
                  <m:oMath xmlns:m="http://schemas.openxmlformats.org/officeDocument/2006/math">
                    <m:r>
                      <a:rPr lang="en-GB" sz="900" i="1" smtClean="0">
                        <a:latin typeface="Cambria Math" panose="02040503050406030204" pitchFamily="18" charset="0"/>
                        <a:ea typeface="Cambria Math" panose="02040503050406030204" pitchFamily="18" charset="0"/>
                      </a:rPr>
                      <m:t>°</m:t>
                    </m:r>
                  </m:oMath>
                </a14:m>
                <a:endParaRPr lang="en-GB" sz="900" dirty="0">
                  <a:latin typeface="A little sunshine" panose="02000603000000000000" pitchFamily="2" charset="0"/>
                  <a:ea typeface="A little sunshine" panose="02000603000000000000" pitchFamily="2" charset="0"/>
                </a:endParaRPr>
              </a:p>
            </p:txBody>
          </p:sp>
        </mc:Choice>
        <mc:Fallback xmlns="">
          <p:sp>
            <p:nvSpPr>
              <p:cNvPr id="121" name="TextBox 120">
                <a:extLst>
                  <a:ext uri="{FF2B5EF4-FFF2-40B4-BE49-F238E27FC236}">
                    <a16:creationId xmlns:a16="http://schemas.microsoft.com/office/drawing/2014/main" id="{5A189E72-54CB-4D0B-9AAA-CA147C935C3E}"/>
                  </a:ext>
                </a:extLst>
              </p:cNvPr>
              <p:cNvSpPr txBox="1">
                <a:spLocks noRot="1" noChangeAspect="1" noMove="1" noResize="1" noEditPoints="1" noAdjustHandles="1" noChangeArrowheads="1" noChangeShapeType="1" noTextEdit="1"/>
              </p:cNvSpPr>
              <p:nvPr/>
            </p:nvSpPr>
            <p:spPr>
              <a:xfrm>
                <a:off x="892368" y="6771930"/>
                <a:ext cx="1283153" cy="369332"/>
              </a:xfrm>
              <a:prstGeom prst="rect">
                <a:avLst/>
              </a:prstGeom>
              <a:blipFill>
                <a:blip r:embed="rId57"/>
                <a:stretch>
                  <a:fillRect b="-8333"/>
                </a:stretch>
              </a:blipFill>
            </p:spPr>
            <p:txBody>
              <a:bodyPr/>
              <a:lstStyle/>
              <a:p>
                <a:r>
                  <a:rPr lang="en-GB">
                    <a:noFill/>
                  </a:rPr>
                  <a:t> </a:t>
                </a:r>
              </a:p>
            </p:txBody>
          </p:sp>
        </mc:Fallback>
      </mc:AlternateContent>
      <p:sp>
        <p:nvSpPr>
          <p:cNvPr id="132" name="TextBox 131">
            <a:extLst>
              <a:ext uri="{FF2B5EF4-FFF2-40B4-BE49-F238E27FC236}">
                <a16:creationId xmlns:a16="http://schemas.microsoft.com/office/drawing/2014/main" id="{0C400A69-8672-4EAF-9B0E-35480A8F36E4}"/>
              </a:ext>
            </a:extLst>
          </p:cNvPr>
          <p:cNvSpPr txBox="1"/>
          <p:nvPr/>
        </p:nvSpPr>
        <p:spPr>
          <a:xfrm>
            <a:off x="70838" y="7179220"/>
            <a:ext cx="1283153" cy="230832"/>
          </a:xfrm>
          <a:prstGeom prst="rect">
            <a:avLst/>
          </a:prstGeom>
          <a:noFill/>
        </p:spPr>
        <p:txBody>
          <a:bodyPr wrap="square" rtlCol="0">
            <a:spAutoFit/>
          </a:bodyPr>
          <a:lstStyle/>
          <a:p>
            <a:r>
              <a:rPr lang="en-GB" sz="900" u="sng" dirty="0">
                <a:latin typeface="A little sunshine" panose="02000603000000000000" pitchFamily="2" charset="0"/>
                <a:ea typeface="A little sunshine" panose="02000603000000000000" pitchFamily="2" charset="0"/>
              </a:rPr>
              <a:t>Isosceles Triangles</a:t>
            </a:r>
          </a:p>
        </p:txBody>
      </p:sp>
      <p:pic>
        <p:nvPicPr>
          <p:cNvPr id="77" name="Picture 76">
            <a:extLst>
              <a:ext uri="{FF2B5EF4-FFF2-40B4-BE49-F238E27FC236}">
                <a16:creationId xmlns:a16="http://schemas.microsoft.com/office/drawing/2014/main" id="{E6F3E85C-B62D-4B9A-BCC5-F940DACBC5B7}"/>
              </a:ext>
            </a:extLst>
          </p:cNvPr>
          <p:cNvPicPr>
            <a:picLocks noChangeAspect="1"/>
          </p:cNvPicPr>
          <p:nvPr/>
        </p:nvPicPr>
        <p:blipFill>
          <a:blip r:embed="rId58"/>
          <a:stretch>
            <a:fillRect/>
          </a:stretch>
        </p:blipFill>
        <p:spPr>
          <a:xfrm>
            <a:off x="114948" y="7386466"/>
            <a:ext cx="186700" cy="308904"/>
          </a:xfrm>
          <a:prstGeom prst="rect">
            <a:avLst/>
          </a:prstGeom>
        </p:spPr>
      </p:pic>
      <p:sp>
        <p:nvSpPr>
          <p:cNvPr id="134" name="TextBox 133">
            <a:extLst>
              <a:ext uri="{FF2B5EF4-FFF2-40B4-BE49-F238E27FC236}">
                <a16:creationId xmlns:a16="http://schemas.microsoft.com/office/drawing/2014/main" id="{525C8633-C381-426A-BFCD-D89BD6E4619C}"/>
              </a:ext>
            </a:extLst>
          </p:cNvPr>
          <p:cNvSpPr txBox="1"/>
          <p:nvPr/>
        </p:nvSpPr>
        <p:spPr>
          <a:xfrm>
            <a:off x="213381" y="7385839"/>
            <a:ext cx="1283153" cy="33855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Two sides the same length</a:t>
            </a:r>
          </a:p>
          <a:p>
            <a:r>
              <a:rPr lang="en-GB" sz="800" dirty="0">
                <a:latin typeface="A little sunshine" panose="02000603000000000000" pitchFamily="2" charset="0"/>
                <a:ea typeface="A little sunshine" panose="02000603000000000000" pitchFamily="2" charset="0"/>
              </a:rPr>
              <a:t>Base angles the same size</a:t>
            </a:r>
          </a:p>
        </p:txBody>
      </p:sp>
      <p:pic>
        <p:nvPicPr>
          <p:cNvPr id="82" name="Picture 81">
            <a:extLst>
              <a:ext uri="{FF2B5EF4-FFF2-40B4-BE49-F238E27FC236}">
                <a16:creationId xmlns:a16="http://schemas.microsoft.com/office/drawing/2014/main" id="{B4B6FD45-5256-46C7-81A3-07C44A4F8F4C}"/>
              </a:ext>
            </a:extLst>
          </p:cNvPr>
          <p:cNvPicPr>
            <a:picLocks noChangeAspect="1"/>
          </p:cNvPicPr>
          <p:nvPr/>
        </p:nvPicPr>
        <p:blipFill>
          <a:blip r:embed="rId59"/>
          <a:stretch>
            <a:fillRect/>
          </a:stretch>
        </p:blipFill>
        <p:spPr>
          <a:xfrm>
            <a:off x="1203907" y="7400632"/>
            <a:ext cx="345504" cy="324877"/>
          </a:xfrm>
          <a:prstGeom prst="rect">
            <a:avLst/>
          </a:prstGeom>
        </p:spPr>
      </p:pic>
      <p:sp>
        <p:nvSpPr>
          <p:cNvPr id="142" name="TextBox 141">
            <a:extLst>
              <a:ext uri="{FF2B5EF4-FFF2-40B4-BE49-F238E27FC236}">
                <a16:creationId xmlns:a16="http://schemas.microsoft.com/office/drawing/2014/main" id="{526F01FB-D1AA-46EE-A79B-9A459E34541A}"/>
              </a:ext>
            </a:extLst>
          </p:cNvPr>
          <p:cNvSpPr txBox="1"/>
          <p:nvPr/>
        </p:nvSpPr>
        <p:spPr>
          <a:xfrm>
            <a:off x="1294344" y="7170436"/>
            <a:ext cx="1283153" cy="230832"/>
          </a:xfrm>
          <a:prstGeom prst="rect">
            <a:avLst/>
          </a:prstGeom>
          <a:noFill/>
        </p:spPr>
        <p:txBody>
          <a:bodyPr wrap="square" rtlCol="0">
            <a:spAutoFit/>
          </a:bodyPr>
          <a:lstStyle/>
          <a:p>
            <a:r>
              <a:rPr lang="en-GB" sz="900" u="sng" dirty="0">
                <a:latin typeface="A little sunshine" panose="02000603000000000000" pitchFamily="2" charset="0"/>
                <a:ea typeface="A little sunshine" panose="02000603000000000000" pitchFamily="2" charset="0"/>
              </a:rPr>
              <a:t>Equilateral Triangles</a:t>
            </a:r>
          </a:p>
        </p:txBody>
      </p:sp>
      <p:sp>
        <p:nvSpPr>
          <p:cNvPr id="143" name="TextBox 142">
            <a:extLst>
              <a:ext uri="{FF2B5EF4-FFF2-40B4-BE49-F238E27FC236}">
                <a16:creationId xmlns:a16="http://schemas.microsoft.com/office/drawing/2014/main" id="{983F6109-0FF8-4531-8D09-1F1CB4388BF3}"/>
              </a:ext>
            </a:extLst>
          </p:cNvPr>
          <p:cNvSpPr txBox="1"/>
          <p:nvPr/>
        </p:nvSpPr>
        <p:spPr>
          <a:xfrm>
            <a:off x="1416813" y="7371641"/>
            <a:ext cx="1283153" cy="33855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All sides the same length</a:t>
            </a:r>
          </a:p>
          <a:p>
            <a:r>
              <a:rPr lang="en-GB" sz="800" dirty="0">
                <a:latin typeface="A little sunshine" panose="02000603000000000000" pitchFamily="2" charset="0"/>
                <a:ea typeface="A little sunshine" panose="02000603000000000000" pitchFamily="2" charset="0"/>
              </a:rPr>
              <a:t>All angles the same size</a:t>
            </a:r>
          </a:p>
        </p:txBody>
      </p:sp>
      <p:sp>
        <p:nvSpPr>
          <p:cNvPr id="144" name="TextBox 143">
            <a:extLst>
              <a:ext uri="{FF2B5EF4-FFF2-40B4-BE49-F238E27FC236}">
                <a16:creationId xmlns:a16="http://schemas.microsoft.com/office/drawing/2014/main" id="{31656CB3-53A2-4B21-9770-9919CE81F275}"/>
              </a:ext>
            </a:extLst>
          </p:cNvPr>
          <p:cNvSpPr txBox="1"/>
          <p:nvPr/>
        </p:nvSpPr>
        <p:spPr>
          <a:xfrm>
            <a:off x="301648" y="7805117"/>
            <a:ext cx="1733852" cy="338554"/>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Look for combinations of angle rules in triangles. Dash notation indicates equal length sides. </a:t>
            </a:r>
          </a:p>
        </p:txBody>
      </p:sp>
      <p:pic>
        <p:nvPicPr>
          <p:cNvPr id="84" name="Picture 83">
            <a:extLst>
              <a:ext uri="{FF2B5EF4-FFF2-40B4-BE49-F238E27FC236}">
                <a16:creationId xmlns:a16="http://schemas.microsoft.com/office/drawing/2014/main" id="{00F6F083-4E9C-4A94-984C-1B1B1789A6B2}"/>
              </a:ext>
            </a:extLst>
          </p:cNvPr>
          <p:cNvPicPr>
            <a:picLocks noChangeAspect="1"/>
          </p:cNvPicPr>
          <p:nvPr/>
        </p:nvPicPr>
        <p:blipFill>
          <a:blip r:embed="rId60"/>
          <a:stretch>
            <a:fillRect/>
          </a:stretch>
        </p:blipFill>
        <p:spPr>
          <a:xfrm>
            <a:off x="2431745" y="6851198"/>
            <a:ext cx="880974" cy="319238"/>
          </a:xfrm>
          <a:prstGeom prst="rect">
            <a:avLst/>
          </a:prstGeom>
          <a:ln>
            <a:solidFill>
              <a:schemeClr val="tx1"/>
            </a:solidFill>
          </a:ln>
        </p:spPr>
      </p:pic>
      <mc:AlternateContent xmlns:mc="http://schemas.openxmlformats.org/markup-compatibility/2006" xmlns:a14="http://schemas.microsoft.com/office/drawing/2010/main">
        <mc:Choice Requires="a14">
          <p:sp>
            <p:nvSpPr>
              <p:cNvPr id="148" name="TextBox 147">
                <a:extLst>
                  <a:ext uri="{FF2B5EF4-FFF2-40B4-BE49-F238E27FC236}">
                    <a16:creationId xmlns:a16="http://schemas.microsoft.com/office/drawing/2014/main" id="{F1678F86-18B8-4D61-86A3-6F0D0D462E2C}"/>
                  </a:ext>
                </a:extLst>
              </p:cNvPr>
              <p:cNvSpPr txBox="1"/>
              <p:nvPr/>
            </p:nvSpPr>
            <p:spPr>
              <a:xfrm>
                <a:off x="3300749" y="6790254"/>
                <a:ext cx="1283153" cy="369332"/>
              </a:xfrm>
              <a:prstGeom prst="rect">
                <a:avLst/>
              </a:prstGeom>
              <a:noFill/>
            </p:spPr>
            <p:txBody>
              <a:bodyPr wrap="square" rtlCol="0">
                <a:spAutoFit/>
              </a:bodyPr>
              <a:lstStyle/>
              <a:p>
                <a:r>
                  <a:rPr lang="en-GB" sz="900" dirty="0">
                    <a:latin typeface="A little sunshine" panose="02000603000000000000" pitchFamily="2" charset="0"/>
                    <a:ea typeface="A little sunshine" panose="02000603000000000000" pitchFamily="2" charset="0"/>
                  </a:rPr>
                  <a:t>All interior angles in a quadrilateral add up to 360</a:t>
                </a:r>
                <a14:m>
                  <m:oMath xmlns:m="http://schemas.openxmlformats.org/officeDocument/2006/math">
                    <m:r>
                      <a:rPr lang="en-GB" sz="900" i="1" smtClean="0">
                        <a:latin typeface="Cambria Math" panose="02040503050406030204" pitchFamily="18" charset="0"/>
                        <a:ea typeface="Cambria Math" panose="02040503050406030204" pitchFamily="18" charset="0"/>
                      </a:rPr>
                      <m:t>°</m:t>
                    </m:r>
                  </m:oMath>
                </a14:m>
                <a:endParaRPr lang="en-GB" sz="900" dirty="0">
                  <a:latin typeface="A little sunshine" panose="02000603000000000000" pitchFamily="2" charset="0"/>
                  <a:ea typeface="A little sunshine" panose="02000603000000000000" pitchFamily="2" charset="0"/>
                </a:endParaRPr>
              </a:p>
            </p:txBody>
          </p:sp>
        </mc:Choice>
        <mc:Fallback xmlns="">
          <p:sp>
            <p:nvSpPr>
              <p:cNvPr id="148" name="TextBox 147">
                <a:extLst>
                  <a:ext uri="{FF2B5EF4-FFF2-40B4-BE49-F238E27FC236}">
                    <a16:creationId xmlns:a16="http://schemas.microsoft.com/office/drawing/2014/main" id="{F1678F86-18B8-4D61-86A3-6F0D0D462E2C}"/>
                  </a:ext>
                </a:extLst>
              </p:cNvPr>
              <p:cNvSpPr txBox="1">
                <a:spLocks noRot="1" noChangeAspect="1" noMove="1" noResize="1" noEditPoints="1" noAdjustHandles="1" noChangeArrowheads="1" noChangeShapeType="1" noTextEdit="1"/>
              </p:cNvSpPr>
              <p:nvPr/>
            </p:nvSpPr>
            <p:spPr>
              <a:xfrm>
                <a:off x="3300749" y="6790254"/>
                <a:ext cx="1283153" cy="369332"/>
              </a:xfrm>
              <a:prstGeom prst="rect">
                <a:avLst/>
              </a:prstGeom>
              <a:blipFill>
                <a:blip r:embed="rId61"/>
                <a:stretch>
                  <a:fillRect b="-8333"/>
                </a:stretch>
              </a:blipFill>
            </p:spPr>
            <p:txBody>
              <a:bodyPr/>
              <a:lstStyle/>
              <a:p>
                <a:r>
                  <a:rPr lang="en-GB">
                    <a:noFill/>
                  </a:rPr>
                  <a:t> </a:t>
                </a:r>
              </a:p>
            </p:txBody>
          </p:sp>
        </mc:Fallback>
      </mc:AlternateContent>
      <p:pic>
        <p:nvPicPr>
          <p:cNvPr id="177" name="Picture 176">
            <a:extLst>
              <a:ext uri="{FF2B5EF4-FFF2-40B4-BE49-F238E27FC236}">
                <a16:creationId xmlns:a16="http://schemas.microsoft.com/office/drawing/2014/main" id="{EF19E9EC-CF03-44D8-958D-ACA076A3EF52}"/>
              </a:ext>
            </a:extLst>
          </p:cNvPr>
          <p:cNvPicPr>
            <a:picLocks noChangeAspect="1"/>
          </p:cNvPicPr>
          <p:nvPr/>
        </p:nvPicPr>
        <p:blipFill>
          <a:blip r:embed="rId62"/>
          <a:stretch>
            <a:fillRect/>
          </a:stretch>
        </p:blipFill>
        <p:spPr>
          <a:xfrm>
            <a:off x="3460720" y="7499278"/>
            <a:ext cx="169331" cy="473776"/>
          </a:xfrm>
          <a:prstGeom prst="rect">
            <a:avLst/>
          </a:prstGeom>
        </p:spPr>
      </p:pic>
      <p:sp>
        <p:nvSpPr>
          <p:cNvPr id="178" name="TextBox 177">
            <a:extLst>
              <a:ext uri="{FF2B5EF4-FFF2-40B4-BE49-F238E27FC236}">
                <a16:creationId xmlns:a16="http://schemas.microsoft.com/office/drawing/2014/main" id="{B7EDD154-5ED6-4B4C-BC63-E10BB1C1390C}"/>
              </a:ext>
            </a:extLst>
          </p:cNvPr>
          <p:cNvSpPr txBox="1"/>
          <p:nvPr/>
        </p:nvSpPr>
        <p:spPr>
          <a:xfrm>
            <a:off x="3577946" y="7188760"/>
            <a:ext cx="996202" cy="886857"/>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Kite</a:t>
            </a:r>
          </a:p>
          <a:p>
            <a:r>
              <a:rPr lang="en-GB" sz="800" dirty="0">
                <a:latin typeface="A little sunshine" panose="02000603000000000000" pitchFamily="2" charset="0"/>
                <a:ea typeface="A little sunshine" panose="02000603000000000000" pitchFamily="2" charset="0"/>
              </a:rPr>
              <a:t>No parallel lines</a:t>
            </a:r>
          </a:p>
          <a:p>
            <a:r>
              <a:rPr lang="en-GB" sz="800" dirty="0">
                <a:latin typeface="A little sunshine" panose="02000603000000000000" pitchFamily="2" charset="0"/>
                <a:ea typeface="A little sunshine" panose="02000603000000000000" pitchFamily="2" charset="0"/>
              </a:rPr>
              <a:t>Equal lengths on top sides</a:t>
            </a:r>
          </a:p>
          <a:p>
            <a:r>
              <a:rPr lang="en-GB" sz="800" dirty="0">
                <a:latin typeface="A little sunshine" panose="02000603000000000000" pitchFamily="2" charset="0"/>
                <a:ea typeface="A little sunshine" panose="02000603000000000000" pitchFamily="2" charset="0"/>
              </a:rPr>
              <a:t>Equal lengths on bottom sides </a:t>
            </a:r>
          </a:p>
          <a:p>
            <a:r>
              <a:rPr lang="en-GB" sz="800" dirty="0">
                <a:latin typeface="A little sunshine" panose="02000603000000000000" pitchFamily="2" charset="0"/>
                <a:ea typeface="A little sunshine" panose="02000603000000000000" pitchFamily="2" charset="0"/>
              </a:rPr>
              <a:t>One pair of equal angles </a:t>
            </a:r>
          </a:p>
        </p:txBody>
      </p:sp>
      <p:sp>
        <p:nvSpPr>
          <p:cNvPr id="191" name="TextBox 190">
            <a:extLst>
              <a:ext uri="{FF2B5EF4-FFF2-40B4-BE49-F238E27FC236}">
                <a16:creationId xmlns:a16="http://schemas.microsoft.com/office/drawing/2014/main" id="{20C10894-8DFA-4769-8858-00AEB8A9AB68}"/>
              </a:ext>
            </a:extLst>
          </p:cNvPr>
          <p:cNvSpPr txBox="1"/>
          <p:nvPr/>
        </p:nvSpPr>
        <p:spPr>
          <a:xfrm>
            <a:off x="2524027" y="7167603"/>
            <a:ext cx="996202" cy="578385"/>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Rhombus</a:t>
            </a:r>
          </a:p>
          <a:p>
            <a:r>
              <a:rPr lang="en-GB" sz="800" dirty="0">
                <a:latin typeface="A little sunshine" panose="02000603000000000000" pitchFamily="2" charset="0"/>
                <a:ea typeface="A little sunshine" panose="02000603000000000000" pitchFamily="2" charset="0"/>
              </a:rPr>
              <a:t>All sides equal size</a:t>
            </a:r>
          </a:p>
          <a:p>
            <a:r>
              <a:rPr lang="en-GB" sz="800" dirty="0">
                <a:latin typeface="A little sunshine" panose="02000603000000000000" pitchFamily="2" charset="0"/>
                <a:ea typeface="A little sunshine" panose="02000603000000000000" pitchFamily="2" charset="0"/>
              </a:rPr>
              <a:t>Opposite angles are equal</a:t>
            </a:r>
          </a:p>
        </p:txBody>
      </p:sp>
      <p:pic>
        <p:nvPicPr>
          <p:cNvPr id="192" name="Picture 191">
            <a:extLst>
              <a:ext uri="{FF2B5EF4-FFF2-40B4-BE49-F238E27FC236}">
                <a16:creationId xmlns:a16="http://schemas.microsoft.com/office/drawing/2014/main" id="{E07645A2-3B80-445C-B590-2953C77D2555}"/>
              </a:ext>
            </a:extLst>
          </p:cNvPr>
          <p:cNvPicPr>
            <a:picLocks noChangeAspect="1"/>
          </p:cNvPicPr>
          <p:nvPr/>
        </p:nvPicPr>
        <p:blipFill>
          <a:blip r:embed="rId63"/>
          <a:stretch>
            <a:fillRect/>
          </a:stretch>
        </p:blipFill>
        <p:spPr>
          <a:xfrm rot="4961499">
            <a:off x="2287495" y="7343062"/>
            <a:ext cx="424572" cy="174761"/>
          </a:xfrm>
          <a:prstGeom prst="rect">
            <a:avLst/>
          </a:prstGeom>
        </p:spPr>
      </p:pic>
      <p:sp>
        <p:nvSpPr>
          <p:cNvPr id="210" name="TextBox 209">
            <a:extLst>
              <a:ext uri="{FF2B5EF4-FFF2-40B4-BE49-F238E27FC236}">
                <a16:creationId xmlns:a16="http://schemas.microsoft.com/office/drawing/2014/main" id="{74205E31-2FA1-44B4-8CAC-7216B69F6ACD}"/>
              </a:ext>
            </a:extLst>
          </p:cNvPr>
          <p:cNvSpPr txBox="1"/>
          <p:nvPr/>
        </p:nvSpPr>
        <p:spPr>
          <a:xfrm>
            <a:off x="2601995" y="7752196"/>
            <a:ext cx="996202" cy="424149"/>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Trapezium</a:t>
            </a:r>
          </a:p>
          <a:p>
            <a:r>
              <a:rPr lang="en-GB" sz="800" dirty="0">
                <a:latin typeface="A little sunshine" panose="02000603000000000000" pitchFamily="2" charset="0"/>
                <a:ea typeface="A little sunshine" panose="02000603000000000000" pitchFamily="2" charset="0"/>
              </a:rPr>
              <a:t>One pair of parallel lines</a:t>
            </a:r>
          </a:p>
        </p:txBody>
      </p:sp>
      <p:sp>
        <p:nvSpPr>
          <p:cNvPr id="211" name="TextBox 210">
            <a:extLst>
              <a:ext uri="{FF2B5EF4-FFF2-40B4-BE49-F238E27FC236}">
                <a16:creationId xmlns:a16="http://schemas.microsoft.com/office/drawing/2014/main" id="{7531EF13-757B-47B2-A90D-134C28ECBEF1}"/>
              </a:ext>
            </a:extLst>
          </p:cNvPr>
          <p:cNvSpPr txBox="1"/>
          <p:nvPr/>
        </p:nvSpPr>
        <p:spPr>
          <a:xfrm>
            <a:off x="5264527" y="6612432"/>
            <a:ext cx="1402210" cy="246221"/>
          </a:xfrm>
          <a:prstGeom prst="rect">
            <a:avLst/>
          </a:prstGeom>
          <a:noFill/>
          <a:ln>
            <a:solidFill>
              <a:schemeClr val="bg2">
                <a:lumMod val="10000"/>
              </a:schemeClr>
            </a:solidFill>
          </a:ln>
        </p:spPr>
        <p:txBody>
          <a:bodyPr wrap="square" rtlCol="0">
            <a:spAutoFit/>
          </a:bodyPr>
          <a:lstStyle/>
          <a:p>
            <a:r>
              <a:rPr lang="en-GB" sz="1000" b="1" dirty="0">
                <a:latin typeface="A little sunshine" panose="02000603000000000000" pitchFamily="2" charset="0"/>
                <a:ea typeface="A little sunshine" panose="02000603000000000000" pitchFamily="2" charset="0"/>
              </a:rPr>
              <a:t>(number of sides – 2) x 180</a:t>
            </a:r>
          </a:p>
        </p:txBody>
      </p:sp>
      <p:pic>
        <p:nvPicPr>
          <p:cNvPr id="212" name="Picture 211">
            <a:extLst>
              <a:ext uri="{FF2B5EF4-FFF2-40B4-BE49-F238E27FC236}">
                <a16:creationId xmlns:a16="http://schemas.microsoft.com/office/drawing/2014/main" id="{700E4715-5A9F-4762-8144-A0A7C648D7C0}"/>
              </a:ext>
            </a:extLst>
          </p:cNvPr>
          <p:cNvPicPr>
            <a:picLocks noChangeAspect="1"/>
          </p:cNvPicPr>
          <p:nvPr/>
        </p:nvPicPr>
        <p:blipFill>
          <a:blip r:embed="rId64"/>
          <a:stretch>
            <a:fillRect/>
          </a:stretch>
        </p:blipFill>
        <p:spPr>
          <a:xfrm>
            <a:off x="4662252" y="7087533"/>
            <a:ext cx="1121676" cy="619206"/>
          </a:xfrm>
          <a:prstGeom prst="rect">
            <a:avLst/>
          </a:prstGeom>
        </p:spPr>
      </p:pic>
      <p:sp>
        <p:nvSpPr>
          <p:cNvPr id="213" name="TextBox 212">
            <a:extLst>
              <a:ext uri="{FF2B5EF4-FFF2-40B4-BE49-F238E27FC236}">
                <a16:creationId xmlns:a16="http://schemas.microsoft.com/office/drawing/2014/main" id="{7B7AF8F0-C753-4B05-8AB0-37026BB03739}"/>
              </a:ext>
            </a:extLst>
          </p:cNvPr>
          <p:cNvSpPr txBox="1"/>
          <p:nvPr/>
        </p:nvSpPr>
        <p:spPr>
          <a:xfrm>
            <a:off x="4550707" y="6746048"/>
            <a:ext cx="1048153" cy="461665"/>
          </a:xfrm>
          <a:prstGeom prst="rect">
            <a:avLst/>
          </a:prstGeom>
          <a:noFill/>
        </p:spPr>
        <p:txBody>
          <a:bodyPr wrap="square" rtlCol="0">
            <a:spAutoFit/>
          </a:bodyPr>
          <a:lstStyle/>
          <a:p>
            <a:r>
              <a:rPr lang="en-GB" sz="800" b="1" u="sng" dirty="0">
                <a:latin typeface="A little sunshine" panose="02000603000000000000" pitchFamily="2" charset="0"/>
                <a:ea typeface="A little sunshine" panose="02000603000000000000" pitchFamily="2" charset="0"/>
              </a:rPr>
              <a:t>Interior Angles</a:t>
            </a:r>
            <a:endParaRPr lang="en-GB" sz="800" dirty="0">
              <a:latin typeface="A little sunshine" panose="02000603000000000000" pitchFamily="2" charset="0"/>
              <a:ea typeface="A little sunshine" panose="02000603000000000000" pitchFamily="2" charset="0"/>
            </a:endParaRPr>
          </a:p>
          <a:p>
            <a:r>
              <a:rPr lang="en-GB" sz="800" dirty="0">
                <a:latin typeface="A little sunshine" panose="02000603000000000000" pitchFamily="2" charset="0"/>
                <a:ea typeface="A little sunshine" panose="02000603000000000000" pitchFamily="2" charset="0"/>
              </a:rPr>
              <a:t>The angles enclosed by the polygon </a:t>
            </a:r>
          </a:p>
        </p:txBody>
      </p:sp>
      <p:cxnSp>
        <p:nvCxnSpPr>
          <p:cNvPr id="214" name="Straight Arrow Connector 213">
            <a:extLst>
              <a:ext uri="{FF2B5EF4-FFF2-40B4-BE49-F238E27FC236}">
                <a16:creationId xmlns:a16="http://schemas.microsoft.com/office/drawing/2014/main" id="{47FCE850-7F18-404E-99ED-74C2C7632B40}"/>
              </a:ext>
            </a:extLst>
          </p:cNvPr>
          <p:cNvCxnSpPr>
            <a:cxnSpLocks/>
          </p:cNvCxnSpPr>
          <p:nvPr/>
        </p:nvCxnSpPr>
        <p:spPr>
          <a:xfrm>
            <a:off x="4989166" y="7060454"/>
            <a:ext cx="280025" cy="985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15" name="TextBox 214">
            <a:extLst>
              <a:ext uri="{FF2B5EF4-FFF2-40B4-BE49-F238E27FC236}">
                <a16:creationId xmlns:a16="http://schemas.microsoft.com/office/drawing/2014/main" id="{F05BFCD7-3DD4-4A8B-A043-7660AC59CF51}"/>
              </a:ext>
            </a:extLst>
          </p:cNvPr>
          <p:cNvSpPr txBox="1"/>
          <p:nvPr/>
        </p:nvSpPr>
        <p:spPr>
          <a:xfrm>
            <a:off x="4629060" y="7801074"/>
            <a:ext cx="1048153" cy="461665"/>
          </a:xfrm>
          <a:prstGeom prst="rect">
            <a:avLst/>
          </a:prstGeom>
          <a:noFill/>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This is an </a:t>
            </a:r>
            <a:r>
              <a:rPr lang="en-GB" sz="800" b="1" dirty="0">
                <a:latin typeface="A little sunshine" panose="02000603000000000000" pitchFamily="2" charset="0"/>
                <a:ea typeface="A little sunshine" panose="02000603000000000000" pitchFamily="2" charset="0"/>
              </a:rPr>
              <a:t>irregular</a:t>
            </a:r>
            <a:r>
              <a:rPr lang="en-GB" sz="800" dirty="0">
                <a:latin typeface="A little sunshine" panose="02000603000000000000" pitchFamily="2" charset="0"/>
                <a:ea typeface="A little sunshine" panose="02000603000000000000" pitchFamily="2" charset="0"/>
              </a:rPr>
              <a:t> polygon – the sides and angles are different sizes</a:t>
            </a:r>
          </a:p>
        </p:txBody>
      </p:sp>
      <p:sp>
        <p:nvSpPr>
          <p:cNvPr id="216" name="TextBox 215">
            <a:extLst>
              <a:ext uri="{FF2B5EF4-FFF2-40B4-BE49-F238E27FC236}">
                <a16:creationId xmlns:a16="http://schemas.microsoft.com/office/drawing/2014/main" id="{2045CCC4-2B0A-4FCD-9040-EA3BD0C622FC}"/>
              </a:ext>
            </a:extLst>
          </p:cNvPr>
          <p:cNvSpPr txBox="1"/>
          <p:nvPr/>
        </p:nvSpPr>
        <p:spPr>
          <a:xfrm>
            <a:off x="5914841" y="7502019"/>
            <a:ext cx="667115" cy="584775"/>
          </a:xfrm>
          <a:prstGeom prst="rect">
            <a:avLst/>
          </a:prstGeom>
          <a:noFill/>
          <a:ln>
            <a:solidFill>
              <a:schemeClr val="bg2">
                <a:lumMod val="10000"/>
              </a:schemeClr>
            </a:solidFill>
          </a:ln>
        </p:spPr>
        <p:txBody>
          <a:bodyPr wrap="square" rtlCol="0">
            <a:spAutoFit/>
          </a:bodyPr>
          <a:lstStyle/>
          <a:p>
            <a:pPr algn="ctr"/>
            <a:r>
              <a:rPr lang="en-GB" sz="800" dirty="0">
                <a:latin typeface="A little sunshine" panose="02000603000000000000" pitchFamily="2" charset="0"/>
                <a:ea typeface="A little sunshine" panose="02000603000000000000" pitchFamily="2" charset="0"/>
              </a:rPr>
              <a:t>Remember this is </a:t>
            </a:r>
            <a:r>
              <a:rPr lang="en-GB" sz="800" b="1" dirty="0">
                <a:latin typeface="A little sunshine" panose="02000603000000000000" pitchFamily="2" charset="0"/>
                <a:ea typeface="A little sunshine" panose="02000603000000000000" pitchFamily="2" charset="0"/>
              </a:rPr>
              <a:t>all </a:t>
            </a:r>
            <a:r>
              <a:rPr lang="en-GB" sz="800" dirty="0">
                <a:latin typeface="A little sunshine" panose="02000603000000000000" pitchFamily="2" charset="0"/>
                <a:ea typeface="A little sunshine" panose="02000603000000000000" pitchFamily="2" charset="0"/>
              </a:rPr>
              <a:t>of the interior angles added together</a:t>
            </a:r>
            <a:endParaRPr lang="en-GB" sz="800" b="1" dirty="0">
              <a:latin typeface="A little sunshine" panose="02000603000000000000" pitchFamily="2" charset="0"/>
              <a:ea typeface="A little sunshine" panose="02000603000000000000" pitchFamily="2" charset="0"/>
            </a:endParaRPr>
          </a:p>
        </p:txBody>
      </p:sp>
      <p:sp>
        <p:nvSpPr>
          <p:cNvPr id="217" name="TextBox 216">
            <a:extLst>
              <a:ext uri="{FF2B5EF4-FFF2-40B4-BE49-F238E27FC236}">
                <a16:creationId xmlns:a16="http://schemas.microsoft.com/office/drawing/2014/main" id="{9C120229-EFBE-4F14-AC4C-8BB68472B5F1}"/>
              </a:ext>
            </a:extLst>
          </p:cNvPr>
          <p:cNvSpPr txBox="1"/>
          <p:nvPr/>
        </p:nvSpPr>
        <p:spPr>
          <a:xfrm>
            <a:off x="2348208" y="8292306"/>
            <a:ext cx="1356290"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3D shapes and nets</a:t>
            </a:r>
            <a:endParaRPr lang="en-GB" sz="1600" b="1" u="sng" dirty="0">
              <a:latin typeface="A little sunshine" panose="02000603000000000000" pitchFamily="2" charset="0"/>
              <a:ea typeface="A little sunshine" panose="02000603000000000000" pitchFamily="2" charset="0"/>
            </a:endParaRPr>
          </a:p>
        </p:txBody>
      </p:sp>
      <p:pic>
        <p:nvPicPr>
          <p:cNvPr id="85" name="Picture 84">
            <a:extLst>
              <a:ext uri="{FF2B5EF4-FFF2-40B4-BE49-F238E27FC236}">
                <a16:creationId xmlns:a16="http://schemas.microsoft.com/office/drawing/2014/main" id="{D7901FD5-196F-48E9-8BEA-779706925930}"/>
              </a:ext>
            </a:extLst>
          </p:cNvPr>
          <p:cNvPicPr>
            <a:picLocks noChangeAspect="1"/>
          </p:cNvPicPr>
          <p:nvPr/>
        </p:nvPicPr>
        <p:blipFill>
          <a:blip r:embed="rId65"/>
          <a:stretch>
            <a:fillRect/>
          </a:stretch>
        </p:blipFill>
        <p:spPr>
          <a:xfrm>
            <a:off x="2444086" y="8798811"/>
            <a:ext cx="307558" cy="320508"/>
          </a:xfrm>
          <a:prstGeom prst="rect">
            <a:avLst/>
          </a:prstGeom>
        </p:spPr>
      </p:pic>
      <p:sp>
        <p:nvSpPr>
          <p:cNvPr id="86" name="Rectangle: Rounded Corners 85">
            <a:extLst>
              <a:ext uri="{FF2B5EF4-FFF2-40B4-BE49-F238E27FC236}">
                <a16:creationId xmlns:a16="http://schemas.microsoft.com/office/drawing/2014/main" id="{BBC90326-AB07-4EFA-ADF1-4AB3ACE32BAA}"/>
              </a:ext>
            </a:extLst>
          </p:cNvPr>
          <p:cNvSpPr/>
          <p:nvPr/>
        </p:nvSpPr>
        <p:spPr>
          <a:xfrm>
            <a:off x="2420421" y="8598070"/>
            <a:ext cx="405147" cy="179905"/>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Cube</a:t>
            </a:r>
          </a:p>
        </p:txBody>
      </p:sp>
      <p:pic>
        <p:nvPicPr>
          <p:cNvPr id="87" name="Picture 86">
            <a:extLst>
              <a:ext uri="{FF2B5EF4-FFF2-40B4-BE49-F238E27FC236}">
                <a16:creationId xmlns:a16="http://schemas.microsoft.com/office/drawing/2014/main" id="{CD6FFFCD-BF89-406E-86C9-B22394FFDEBB}"/>
              </a:ext>
            </a:extLst>
          </p:cNvPr>
          <p:cNvPicPr>
            <a:picLocks noChangeAspect="1"/>
          </p:cNvPicPr>
          <p:nvPr/>
        </p:nvPicPr>
        <p:blipFill>
          <a:blip r:embed="rId66"/>
          <a:stretch>
            <a:fillRect/>
          </a:stretch>
        </p:blipFill>
        <p:spPr>
          <a:xfrm rot="5400000">
            <a:off x="2990426" y="8730101"/>
            <a:ext cx="350660" cy="434818"/>
          </a:xfrm>
          <a:prstGeom prst="rect">
            <a:avLst/>
          </a:prstGeom>
        </p:spPr>
      </p:pic>
      <p:sp>
        <p:nvSpPr>
          <p:cNvPr id="218" name="Rectangle: Rounded Corners 217">
            <a:extLst>
              <a:ext uri="{FF2B5EF4-FFF2-40B4-BE49-F238E27FC236}">
                <a16:creationId xmlns:a16="http://schemas.microsoft.com/office/drawing/2014/main" id="{D7C95A96-0F22-4219-9F2F-D3B90658AE47}"/>
              </a:ext>
            </a:extLst>
          </p:cNvPr>
          <p:cNvSpPr/>
          <p:nvPr/>
        </p:nvSpPr>
        <p:spPr>
          <a:xfrm>
            <a:off x="2428865" y="9167586"/>
            <a:ext cx="452524" cy="179905"/>
          </a:xfrm>
          <a:prstGeom prst="roundRect">
            <a:avLst/>
          </a:prstGeom>
          <a:solidFill>
            <a:schemeClr val="accent5">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Cuboid</a:t>
            </a:r>
          </a:p>
        </p:txBody>
      </p:sp>
      <p:pic>
        <p:nvPicPr>
          <p:cNvPr id="88" name="Picture 87">
            <a:extLst>
              <a:ext uri="{FF2B5EF4-FFF2-40B4-BE49-F238E27FC236}">
                <a16:creationId xmlns:a16="http://schemas.microsoft.com/office/drawing/2014/main" id="{5EB76BED-287C-44AD-B2C8-B171D39F28E1}"/>
              </a:ext>
            </a:extLst>
          </p:cNvPr>
          <p:cNvPicPr>
            <a:picLocks noChangeAspect="1"/>
          </p:cNvPicPr>
          <p:nvPr/>
        </p:nvPicPr>
        <p:blipFill>
          <a:blip r:embed="rId67"/>
          <a:stretch>
            <a:fillRect/>
          </a:stretch>
        </p:blipFill>
        <p:spPr>
          <a:xfrm>
            <a:off x="2420420" y="9395758"/>
            <a:ext cx="405148" cy="268837"/>
          </a:xfrm>
          <a:prstGeom prst="rect">
            <a:avLst/>
          </a:prstGeom>
        </p:spPr>
      </p:pic>
      <p:pic>
        <p:nvPicPr>
          <p:cNvPr id="89" name="Picture 88">
            <a:extLst>
              <a:ext uri="{FF2B5EF4-FFF2-40B4-BE49-F238E27FC236}">
                <a16:creationId xmlns:a16="http://schemas.microsoft.com/office/drawing/2014/main" id="{64F6B52E-390A-45B1-AAC5-657EE024833C}"/>
              </a:ext>
            </a:extLst>
          </p:cNvPr>
          <p:cNvPicPr>
            <a:picLocks noChangeAspect="1"/>
          </p:cNvPicPr>
          <p:nvPr/>
        </p:nvPicPr>
        <p:blipFill>
          <a:blip r:embed="rId68"/>
          <a:stretch>
            <a:fillRect/>
          </a:stretch>
        </p:blipFill>
        <p:spPr>
          <a:xfrm rot="5400000">
            <a:off x="2917942" y="9199874"/>
            <a:ext cx="524803" cy="436562"/>
          </a:xfrm>
          <a:prstGeom prst="rect">
            <a:avLst/>
          </a:prstGeom>
        </p:spPr>
      </p:pic>
      <p:sp>
        <p:nvSpPr>
          <p:cNvPr id="219" name="Rectangle: Rounded Corners 218">
            <a:extLst>
              <a:ext uri="{FF2B5EF4-FFF2-40B4-BE49-F238E27FC236}">
                <a16:creationId xmlns:a16="http://schemas.microsoft.com/office/drawing/2014/main" id="{2AC2B5AD-D649-4922-B7C5-D3CE8F911769}"/>
              </a:ext>
            </a:extLst>
          </p:cNvPr>
          <p:cNvSpPr/>
          <p:nvPr/>
        </p:nvSpPr>
        <p:spPr>
          <a:xfrm>
            <a:off x="3692816" y="8399449"/>
            <a:ext cx="817458" cy="198621"/>
          </a:xfrm>
          <a:prstGeom prst="roundRect">
            <a:avLst/>
          </a:prstGeom>
          <a:solidFill>
            <a:schemeClr val="accent2">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Triangular Prism</a:t>
            </a:r>
          </a:p>
        </p:txBody>
      </p:sp>
      <p:sp>
        <p:nvSpPr>
          <p:cNvPr id="220" name="Rectangle: Rounded Corners 219">
            <a:extLst>
              <a:ext uri="{FF2B5EF4-FFF2-40B4-BE49-F238E27FC236}">
                <a16:creationId xmlns:a16="http://schemas.microsoft.com/office/drawing/2014/main" id="{6E0662DA-12D4-43F6-899F-F18260052F03}"/>
              </a:ext>
            </a:extLst>
          </p:cNvPr>
          <p:cNvSpPr/>
          <p:nvPr/>
        </p:nvSpPr>
        <p:spPr>
          <a:xfrm>
            <a:off x="3716426" y="9096061"/>
            <a:ext cx="532448" cy="211355"/>
          </a:xfrm>
          <a:prstGeom prst="roundRect">
            <a:avLst/>
          </a:prstGeom>
          <a:solidFill>
            <a:schemeClr val="accent6">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Cylinder</a:t>
            </a:r>
          </a:p>
        </p:txBody>
      </p:sp>
      <p:pic>
        <p:nvPicPr>
          <p:cNvPr id="92" name="Picture 91">
            <a:extLst>
              <a:ext uri="{FF2B5EF4-FFF2-40B4-BE49-F238E27FC236}">
                <a16:creationId xmlns:a16="http://schemas.microsoft.com/office/drawing/2014/main" id="{1A51321E-16A6-4173-8EBB-09AFB77765C4}"/>
              </a:ext>
            </a:extLst>
          </p:cNvPr>
          <p:cNvPicPr>
            <a:picLocks noChangeAspect="1"/>
          </p:cNvPicPr>
          <p:nvPr/>
        </p:nvPicPr>
        <p:blipFill>
          <a:blip r:embed="rId69"/>
          <a:stretch>
            <a:fillRect/>
          </a:stretch>
        </p:blipFill>
        <p:spPr>
          <a:xfrm rot="5400000">
            <a:off x="3827222" y="9280618"/>
            <a:ext cx="300093" cy="476618"/>
          </a:xfrm>
          <a:prstGeom prst="rect">
            <a:avLst/>
          </a:prstGeom>
        </p:spPr>
      </p:pic>
      <p:pic>
        <p:nvPicPr>
          <p:cNvPr id="93" name="Picture 92">
            <a:extLst>
              <a:ext uri="{FF2B5EF4-FFF2-40B4-BE49-F238E27FC236}">
                <a16:creationId xmlns:a16="http://schemas.microsoft.com/office/drawing/2014/main" id="{2A25F07B-3D6C-4F2C-85C2-5419F21A48EB}"/>
              </a:ext>
            </a:extLst>
          </p:cNvPr>
          <p:cNvPicPr>
            <a:picLocks noChangeAspect="1"/>
          </p:cNvPicPr>
          <p:nvPr/>
        </p:nvPicPr>
        <p:blipFill>
          <a:blip r:embed="rId70"/>
          <a:stretch>
            <a:fillRect/>
          </a:stretch>
        </p:blipFill>
        <p:spPr>
          <a:xfrm>
            <a:off x="4382761" y="9214278"/>
            <a:ext cx="476619" cy="432488"/>
          </a:xfrm>
          <a:prstGeom prst="rect">
            <a:avLst/>
          </a:prstGeom>
        </p:spPr>
      </p:pic>
      <p:sp>
        <p:nvSpPr>
          <p:cNvPr id="221" name="Rectangle: Rounded Corners 220">
            <a:extLst>
              <a:ext uri="{FF2B5EF4-FFF2-40B4-BE49-F238E27FC236}">
                <a16:creationId xmlns:a16="http://schemas.microsoft.com/office/drawing/2014/main" id="{B5B85BAC-963B-4832-B575-14872174EB23}"/>
              </a:ext>
            </a:extLst>
          </p:cNvPr>
          <p:cNvSpPr/>
          <p:nvPr/>
        </p:nvSpPr>
        <p:spPr>
          <a:xfrm>
            <a:off x="5064007" y="8393316"/>
            <a:ext cx="1091864" cy="238542"/>
          </a:xfrm>
          <a:prstGeom prst="roundRect">
            <a:avLst/>
          </a:prstGeom>
          <a:solidFill>
            <a:srgbClr val="FF99FF"/>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tx1"/>
                </a:solidFill>
                <a:latin typeface="A little sunshine" panose="02000603000000000000" pitchFamily="2" charset="0"/>
                <a:ea typeface="A little sunshine" panose="02000603000000000000" pitchFamily="2" charset="0"/>
              </a:rPr>
              <a:t>Square based pyramid</a:t>
            </a:r>
          </a:p>
        </p:txBody>
      </p:sp>
      <p:pic>
        <p:nvPicPr>
          <p:cNvPr id="94" name="Picture 93">
            <a:extLst>
              <a:ext uri="{FF2B5EF4-FFF2-40B4-BE49-F238E27FC236}">
                <a16:creationId xmlns:a16="http://schemas.microsoft.com/office/drawing/2014/main" id="{AAEF774E-92DB-4C39-9A2A-2C5224EC8A34}"/>
              </a:ext>
            </a:extLst>
          </p:cNvPr>
          <p:cNvPicPr>
            <a:picLocks noChangeAspect="1"/>
          </p:cNvPicPr>
          <p:nvPr/>
        </p:nvPicPr>
        <p:blipFill>
          <a:blip r:embed="rId71"/>
          <a:stretch>
            <a:fillRect/>
          </a:stretch>
        </p:blipFill>
        <p:spPr>
          <a:xfrm>
            <a:off x="5300210" y="8698811"/>
            <a:ext cx="442995" cy="367686"/>
          </a:xfrm>
          <a:prstGeom prst="rect">
            <a:avLst/>
          </a:prstGeom>
        </p:spPr>
      </p:pic>
      <p:sp>
        <p:nvSpPr>
          <p:cNvPr id="222" name="TextBox 221">
            <a:extLst>
              <a:ext uri="{FF2B5EF4-FFF2-40B4-BE49-F238E27FC236}">
                <a16:creationId xmlns:a16="http://schemas.microsoft.com/office/drawing/2014/main" id="{CAA45505-2A51-40E0-A42A-E100292FFB09}"/>
              </a:ext>
            </a:extLst>
          </p:cNvPr>
          <p:cNvSpPr txBox="1"/>
          <p:nvPr/>
        </p:nvSpPr>
        <p:spPr>
          <a:xfrm>
            <a:off x="4875376" y="9123546"/>
            <a:ext cx="1745476" cy="523220"/>
          </a:xfrm>
          <a:prstGeom prst="rect">
            <a:avLst/>
          </a:prstGeom>
          <a:noFill/>
          <a:ln>
            <a:solidFill>
              <a:schemeClr val="bg2">
                <a:lumMod val="10000"/>
              </a:schemeClr>
            </a:solidFill>
          </a:ln>
        </p:spPr>
        <p:txBody>
          <a:bodyPr wrap="square" rtlCol="0">
            <a:spAutoFit/>
          </a:bodyPr>
          <a:lstStyle/>
          <a:p>
            <a:pPr algn="ctr"/>
            <a:r>
              <a:rPr lang="en-GB" sz="700" b="1" dirty="0">
                <a:latin typeface="A little sunshine" panose="02000603000000000000" pitchFamily="2" charset="0"/>
                <a:ea typeface="A little sunshine" panose="02000603000000000000" pitchFamily="2" charset="0"/>
              </a:rPr>
              <a:t>Vertex: </a:t>
            </a:r>
            <a:r>
              <a:rPr lang="en-GB" sz="700" dirty="0">
                <a:latin typeface="A little sunshine" panose="02000603000000000000" pitchFamily="2" charset="0"/>
                <a:ea typeface="A little sunshine" panose="02000603000000000000" pitchFamily="2" charset="0"/>
              </a:rPr>
              <a:t>a point where two or more-line segments meet</a:t>
            </a:r>
            <a:br>
              <a:rPr lang="en-GB" sz="700" b="1" dirty="0">
                <a:latin typeface="A little sunshine" panose="02000603000000000000" pitchFamily="2" charset="0"/>
                <a:ea typeface="A little sunshine" panose="02000603000000000000" pitchFamily="2" charset="0"/>
              </a:rPr>
            </a:br>
            <a:r>
              <a:rPr lang="en-GB" sz="700" b="1" dirty="0">
                <a:latin typeface="A little sunshine" panose="02000603000000000000" pitchFamily="2" charset="0"/>
                <a:ea typeface="A little sunshine" panose="02000603000000000000" pitchFamily="2" charset="0"/>
              </a:rPr>
              <a:t>Face: </a:t>
            </a:r>
            <a:r>
              <a:rPr lang="en-GB" sz="700" dirty="0">
                <a:latin typeface="A little sunshine" panose="02000603000000000000" pitchFamily="2" charset="0"/>
                <a:ea typeface="A little sunshine" panose="02000603000000000000" pitchFamily="2" charset="0"/>
              </a:rPr>
              <a:t>any of the flat surfaces of a solid object </a:t>
            </a:r>
            <a:br>
              <a:rPr lang="en-GB" sz="700" b="1" dirty="0">
                <a:latin typeface="A little sunshine" panose="02000603000000000000" pitchFamily="2" charset="0"/>
                <a:ea typeface="A little sunshine" panose="02000603000000000000" pitchFamily="2" charset="0"/>
              </a:rPr>
            </a:br>
            <a:r>
              <a:rPr lang="en-GB" sz="700" b="1" dirty="0">
                <a:latin typeface="A little sunshine" panose="02000603000000000000" pitchFamily="2" charset="0"/>
                <a:ea typeface="A little sunshine" panose="02000603000000000000" pitchFamily="2" charset="0"/>
              </a:rPr>
              <a:t>Edge: </a:t>
            </a:r>
            <a:r>
              <a:rPr lang="en-GB" sz="700" dirty="0">
                <a:latin typeface="A little sunshine" panose="02000603000000000000" pitchFamily="2" charset="0"/>
                <a:ea typeface="A little sunshine" panose="02000603000000000000" pitchFamily="2" charset="0"/>
              </a:rPr>
              <a:t>a line segment on the boundary joining one vertex to another</a:t>
            </a:r>
            <a:endParaRPr lang="en-GB" sz="700" b="1" dirty="0">
              <a:latin typeface="A little sunshine" panose="02000603000000000000" pitchFamily="2" charset="0"/>
              <a:ea typeface="A little sunshine" panose="02000603000000000000" pitchFamily="2" charset="0"/>
            </a:endParaRPr>
          </a:p>
        </p:txBody>
      </p:sp>
    </p:spTree>
    <p:extLst>
      <p:ext uri="{BB962C8B-B14F-4D97-AF65-F5344CB8AC3E}">
        <p14:creationId xmlns:p14="http://schemas.microsoft.com/office/powerpoint/2010/main" val="3924563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Rounded Corners 137">
            <a:extLst>
              <a:ext uri="{FF2B5EF4-FFF2-40B4-BE49-F238E27FC236}">
                <a16:creationId xmlns:a16="http://schemas.microsoft.com/office/drawing/2014/main" id="{E4AAEB0B-D60E-40B4-9F34-64B520E49DE5}"/>
              </a:ext>
            </a:extLst>
          </p:cNvPr>
          <p:cNvSpPr/>
          <p:nvPr/>
        </p:nvSpPr>
        <p:spPr>
          <a:xfrm>
            <a:off x="1580403" y="7543094"/>
            <a:ext cx="935019" cy="266227"/>
          </a:xfrm>
          <a:prstGeom prst="round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Rounded Corners 132">
            <a:extLst>
              <a:ext uri="{FF2B5EF4-FFF2-40B4-BE49-F238E27FC236}">
                <a16:creationId xmlns:a16="http://schemas.microsoft.com/office/drawing/2014/main" id="{0DC69350-1912-4C00-AB70-05B06F4F3C5A}"/>
              </a:ext>
            </a:extLst>
          </p:cNvPr>
          <p:cNvSpPr/>
          <p:nvPr/>
        </p:nvSpPr>
        <p:spPr>
          <a:xfrm>
            <a:off x="1772568" y="6913307"/>
            <a:ext cx="1420212" cy="234938"/>
          </a:xfrm>
          <a:prstGeom prst="roundRect">
            <a:avLst/>
          </a:prstGeom>
          <a:solidFill>
            <a:schemeClr val="accent4">
              <a:lumMod val="60000"/>
              <a:lumOff val="4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7" name="Picture 86">
            <a:extLst>
              <a:ext uri="{FF2B5EF4-FFF2-40B4-BE49-F238E27FC236}">
                <a16:creationId xmlns:a16="http://schemas.microsoft.com/office/drawing/2014/main" id="{4708A301-AEC3-4A34-91E9-23CA5C5782C6}"/>
              </a:ext>
            </a:extLst>
          </p:cNvPr>
          <p:cNvPicPr>
            <a:picLocks noChangeAspect="1"/>
          </p:cNvPicPr>
          <p:nvPr/>
        </p:nvPicPr>
        <p:blipFill>
          <a:blip r:embed="rId2"/>
          <a:stretch>
            <a:fillRect/>
          </a:stretch>
        </p:blipFill>
        <p:spPr>
          <a:xfrm>
            <a:off x="2899959" y="5564239"/>
            <a:ext cx="1110797" cy="936065"/>
          </a:xfrm>
          <a:prstGeom prst="rect">
            <a:avLst/>
          </a:prstGeom>
        </p:spPr>
      </p:pic>
      <p:grpSp>
        <p:nvGrpSpPr>
          <p:cNvPr id="4" name="Group 3">
            <a:extLst>
              <a:ext uri="{FF2B5EF4-FFF2-40B4-BE49-F238E27FC236}">
                <a16:creationId xmlns:a16="http://schemas.microsoft.com/office/drawing/2014/main" id="{ECF2D654-ECAF-4DFB-9C12-705CF5837577}"/>
              </a:ext>
            </a:extLst>
          </p:cNvPr>
          <p:cNvGrpSpPr/>
          <p:nvPr/>
        </p:nvGrpSpPr>
        <p:grpSpPr>
          <a:xfrm>
            <a:off x="42332" y="-54591"/>
            <a:ext cx="6682141" cy="1151664"/>
            <a:chOff x="42332" y="0"/>
            <a:chExt cx="6682141" cy="1151664"/>
          </a:xfrm>
        </p:grpSpPr>
        <p:sp>
          <p:nvSpPr>
            <p:cNvPr id="5" name="TextBox 4">
              <a:extLst>
                <a:ext uri="{FF2B5EF4-FFF2-40B4-BE49-F238E27FC236}">
                  <a16:creationId xmlns:a16="http://schemas.microsoft.com/office/drawing/2014/main" id="{1191B998-F51C-4895-B0A8-7FD6660F5A69}"/>
                </a:ext>
              </a:extLst>
            </p:cNvPr>
            <p:cNvSpPr txBox="1"/>
            <p:nvPr/>
          </p:nvSpPr>
          <p:spPr>
            <a:xfrm>
              <a:off x="42332" y="505333"/>
              <a:ext cx="6682141" cy="646331"/>
            </a:xfrm>
            <a:prstGeom prst="rect">
              <a:avLst/>
            </a:prstGeom>
            <a:noFill/>
          </p:spPr>
          <p:txBody>
            <a:bodyPr wrap="square" rtlCol="0">
              <a:spAutoFit/>
            </a:bodyPr>
            <a:lstStyle/>
            <a:p>
              <a:pPr algn="r"/>
              <a:r>
                <a:rPr lang="en-GB" sz="3600" b="1" dirty="0">
                  <a:latin typeface="A little sunshine" panose="02000603000000000000" pitchFamily="2" charset="0"/>
                  <a:ea typeface="A little sunshine" panose="02000603000000000000" pitchFamily="2" charset="0"/>
                </a:rPr>
                <a:t>Statistics </a:t>
              </a:r>
            </a:p>
          </p:txBody>
        </p:sp>
        <p:sp>
          <p:nvSpPr>
            <p:cNvPr id="6" name="TextBox 5">
              <a:extLst>
                <a:ext uri="{FF2B5EF4-FFF2-40B4-BE49-F238E27FC236}">
                  <a16:creationId xmlns:a16="http://schemas.microsoft.com/office/drawing/2014/main" id="{27128EEC-DCEB-4CBA-8CAC-779F46BE2424}"/>
                </a:ext>
              </a:extLst>
            </p:cNvPr>
            <p:cNvSpPr txBox="1"/>
            <p:nvPr/>
          </p:nvSpPr>
          <p:spPr>
            <a:xfrm>
              <a:off x="42332" y="0"/>
              <a:ext cx="6206067" cy="1077218"/>
            </a:xfrm>
            <a:prstGeom prst="rect">
              <a:avLst/>
            </a:prstGeom>
            <a:noFill/>
          </p:spPr>
          <p:txBody>
            <a:bodyPr wrap="square" rtlCol="0">
              <a:spAutoFit/>
            </a:bodyPr>
            <a:lstStyle/>
            <a:p>
              <a:r>
                <a:rPr lang="en-GB" sz="4400">
                  <a:latin typeface="Moon Flower" panose="02000500000000000000" pitchFamily="2" charset="77"/>
                </a:rPr>
                <a:t>Year 6 – </a:t>
              </a:r>
              <a:r>
                <a:rPr lang="en-GB" sz="4400" dirty="0">
                  <a:latin typeface="Moon Flower" panose="02000500000000000000" pitchFamily="2" charset="77"/>
                </a:rPr>
                <a:t>statistics …</a:t>
              </a:r>
            </a:p>
            <a:p>
              <a:endParaRPr lang="en-GB" sz="2000" dirty="0"/>
            </a:p>
          </p:txBody>
        </p:sp>
      </p:grpSp>
      <p:sp>
        <p:nvSpPr>
          <p:cNvPr id="7" name="Rectangle 6">
            <a:extLst>
              <a:ext uri="{FF2B5EF4-FFF2-40B4-BE49-F238E27FC236}">
                <a16:creationId xmlns:a16="http://schemas.microsoft.com/office/drawing/2014/main" id="{7657F431-A8FA-413D-8875-1FD610C90D99}"/>
              </a:ext>
            </a:extLst>
          </p:cNvPr>
          <p:cNvSpPr/>
          <p:nvPr/>
        </p:nvSpPr>
        <p:spPr>
          <a:xfrm>
            <a:off x="2060873" y="1121760"/>
            <a:ext cx="464228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7A91B19C-45F7-4B67-92AF-0C0A1EFDBCB1}"/>
              </a:ext>
            </a:extLst>
          </p:cNvPr>
          <p:cNvSpPr txBox="1"/>
          <p:nvPr/>
        </p:nvSpPr>
        <p:spPr>
          <a:xfrm>
            <a:off x="2062530" y="1127027"/>
            <a:ext cx="2021369" cy="338554"/>
          </a:xfrm>
          <a:prstGeom prst="rect">
            <a:avLst/>
          </a:prstGeom>
          <a:noFill/>
        </p:spPr>
        <p:txBody>
          <a:bodyPr wrap="square" rtlCol="0">
            <a:spAutoFit/>
          </a:bodyPr>
          <a:lstStyle/>
          <a:p>
            <a:r>
              <a:rPr lang="en-GB" sz="1600" b="1" u="sng" dirty="0">
                <a:latin typeface="A little sunshine" panose="02000603000000000000" pitchFamily="2" charset="0"/>
                <a:ea typeface="A little sunshine" panose="02000603000000000000" pitchFamily="2" charset="0"/>
              </a:rPr>
              <a:t>Keywords</a:t>
            </a:r>
          </a:p>
        </p:txBody>
      </p:sp>
      <p:sp>
        <p:nvSpPr>
          <p:cNvPr id="9" name="Rectangle 8">
            <a:extLst>
              <a:ext uri="{FF2B5EF4-FFF2-40B4-BE49-F238E27FC236}">
                <a16:creationId xmlns:a16="http://schemas.microsoft.com/office/drawing/2014/main" id="{D967A8F9-D364-4B0F-91EC-04A55A8570D8}"/>
              </a:ext>
            </a:extLst>
          </p:cNvPr>
          <p:cNvSpPr/>
          <p:nvPr/>
        </p:nvSpPr>
        <p:spPr>
          <a:xfrm>
            <a:off x="2075086" y="1446776"/>
            <a:ext cx="4389043" cy="1446550"/>
          </a:xfrm>
          <a:prstGeom prst="rect">
            <a:avLst/>
          </a:prstGeom>
        </p:spPr>
        <p:txBody>
          <a:bodyPr wrap="square">
            <a:spAutoFit/>
          </a:bodyPr>
          <a:lstStyle/>
          <a:p>
            <a:r>
              <a:rPr lang="en-GB" sz="1100" b="1" dirty="0">
                <a:latin typeface="A little sunshine" panose="02000603000000000000" pitchFamily="2" charset="0"/>
                <a:ea typeface="A little sunshine" panose="02000603000000000000" pitchFamily="2" charset="0"/>
              </a:rPr>
              <a:t>Protractor: </a:t>
            </a:r>
            <a:r>
              <a:rPr lang="en-GB" sz="1100" dirty="0">
                <a:latin typeface="A little sunshine" panose="02000603000000000000" pitchFamily="2" charset="0"/>
                <a:ea typeface="A little sunshine" panose="02000603000000000000" pitchFamily="2" charset="0"/>
              </a:rPr>
              <a:t>equipment used to measure and draw angles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Trend: </a:t>
            </a:r>
            <a:r>
              <a:rPr lang="en-GB" sz="1100" dirty="0">
                <a:latin typeface="A little sunshine" panose="02000603000000000000" pitchFamily="2" charset="0"/>
                <a:ea typeface="A little sunshine" panose="02000603000000000000" pitchFamily="2" charset="0"/>
              </a:rPr>
              <a:t>a line on a graph showing the general direction the points seem to follow.</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X-axis: </a:t>
            </a:r>
            <a:r>
              <a:rPr lang="en-GB" sz="1100" dirty="0">
                <a:latin typeface="A little sunshine" panose="02000603000000000000" pitchFamily="2" charset="0"/>
                <a:ea typeface="A little sunshine" panose="02000603000000000000" pitchFamily="2" charset="0"/>
              </a:rPr>
              <a:t>the horizontal axis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Y-axis: </a:t>
            </a:r>
            <a:r>
              <a:rPr lang="en-GB" sz="1100" dirty="0">
                <a:latin typeface="A little sunshine" panose="02000603000000000000" pitchFamily="2" charset="0"/>
                <a:ea typeface="A little sunshine" panose="02000603000000000000" pitchFamily="2" charset="0"/>
              </a:rPr>
              <a:t>the vertical axis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Mean: </a:t>
            </a:r>
            <a:r>
              <a:rPr lang="en-GB" sz="1100" dirty="0">
                <a:latin typeface="A little sunshine" panose="02000603000000000000" pitchFamily="2" charset="0"/>
                <a:ea typeface="A little sunshine" panose="02000603000000000000" pitchFamily="2" charset="0"/>
              </a:rPr>
              <a:t>the average of all the numbers</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Circumference: </a:t>
            </a:r>
            <a:r>
              <a:rPr lang="en-GB" sz="1100" dirty="0">
                <a:latin typeface="A little sunshine" panose="02000603000000000000" pitchFamily="2" charset="0"/>
                <a:ea typeface="A little sunshine" panose="02000603000000000000" pitchFamily="2" charset="0"/>
              </a:rPr>
              <a:t>the perimeter of a circle. The line around the outside.</a:t>
            </a:r>
            <a:endParaRPr lang="en-GB" sz="1100" b="1" dirty="0">
              <a:latin typeface="A little sunshine" panose="02000603000000000000" pitchFamily="2" charset="0"/>
              <a:ea typeface="A little sunshine" panose="02000603000000000000" pitchFamily="2" charset="0"/>
            </a:endParaRPr>
          </a:p>
          <a:p>
            <a:r>
              <a:rPr lang="en-GB" sz="1100" b="1" dirty="0">
                <a:latin typeface="A little sunshine" panose="02000603000000000000" pitchFamily="2" charset="0"/>
                <a:ea typeface="A little sunshine" panose="02000603000000000000" pitchFamily="2" charset="0"/>
              </a:rPr>
              <a:t>Diameter: </a:t>
            </a:r>
            <a:r>
              <a:rPr lang="en-GB" sz="1100" dirty="0">
                <a:latin typeface="A little sunshine" panose="02000603000000000000" pitchFamily="2" charset="0"/>
                <a:ea typeface="A little sunshine" panose="02000603000000000000" pitchFamily="2" charset="0"/>
              </a:rPr>
              <a:t>a straight line that goes through the centre of a circle. The longest line in a circle.</a:t>
            </a:r>
            <a:br>
              <a:rPr lang="en-GB" sz="1100" b="1" dirty="0">
                <a:latin typeface="A little sunshine" panose="02000603000000000000" pitchFamily="2" charset="0"/>
                <a:ea typeface="A little sunshine" panose="02000603000000000000" pitchFamily="2" charset="0"/>
              </a:rPr>
            </a:br>
            <a:r>
              <a:rPr lang="en-GB" sz="1100" b="1" dirty="0">
                <a:latin typeface="A little sunshine" panose="02000603000000000000" pitchFamily="2" charset="0"/>
                <a:ea typeface="A little sunshine" panose="02000603000000000000" pitchFamily="2" charset="0"/>
              </a:rPr>
              <a:t>Radius: </a:t>
            </a:r>
            <a:r>
              <a:rPr lang="en-GB" sz="1100" dirty="0">
                <a:latin typeface="A little sunshine" panose="02000603000000000000" pitchFamily="2" charset="0"/>
                <a:ea typeface="A little sunshine" panose="02000603000000000000" pitchFamily="2" charset="0"/>
              </a:rPr>
              <a:t>a straight line from the centre to the radius. (Half the length of the diameter) </a:t>
            </a:r>
            <a:endParaRPr lang="en-GB" sz="1100" b="1" dirty="0">
              <a:latin typeface="A little sunshine" panose="02000603000000000000" pitchFamily="2" charset="0"/>
              <a:ea typeface="A little sunshine" panose="02000603000000000000" pitchFamily="2" charset="0"/>
            </a:endParaRPr>
          </a:p>
        </p:txBody>
      </p:sp>
      <p:sp>
        <p:nvSpPr>
          <p:cNvPr id="10" name="Rectangle 9">
            <a:extLst>
              <a:ext uri="{FF2B5EF4-FFF2-40B4-BE49-F238E27FC236}">
                <a16:creationId xmlns:a16="http://schemas.microsoft.com/office/drawing/2014/main" id="{8121C5D7-AD19-4424-A943-EC4C4DEBF088}"/>
              </a:ext>
            </a:extLst>
          </p:cNvPr>
          <p:cNvSpPr/>
          <p:nvPr/>
        </p:nvSpPr>
        <p:spPr>
          <a:xfrm>
            <a:off x="94529" y="1125365"/>
            <a:ext cx="1924301" cy="1901128"/>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8D8FEB94-2262-42AC-80D9-ECF1DD9B0B10}"/>
              </a:ext>
            </a:extLst>
          </p:cNvPr>
          <p:cNvSpPr txBox="1"/>
          <p:nvPr/>
        </p:nvSpPr>
        <p:spPr>
          <a:xfrm>
            <a:off x="101670" y="1160795"/>
            <a:ext cx="1973416" cy="276999"/>
          </a:xfrm>
          <a:prstGeom prst="rect">
            <a:avLst/>
          </a:prstGeom>
          <a:noFill/>
        </p:spPr>
        <p:txBody>
          <a:bodyPr wrap="square" rtlCol="0">
            <a:spAutoFit/>
          </a:bodyPr>
          <a:lstStyle/>
          <a:p>
            <a:r>
              <a:rPr lang="en-GB" sz="1200" b="1" u="sng" dirty="0">
                <a:latin typeface="A little sunshine" panose="02000603000000000000" pitchFamily="2" charset="0"/>
                <a:ea typeface="A little sunshine" panose="02000603000000000000" pitchFamily="2" charset="0"/>
              </a:rPr>
              <a:t>What do I need to be able to do? </a:t>
            </a:r>
          </a:p>
        </p:txBody>
      </p:sp>
      <p:sp>
        <p:nvSpPr>
          <p:cNvPr id="12" name="TextBox 11">
            <a:extLst>
              <a:ext uri="{FF2B5EF4-FFF2-40B4-BE49-F238E27FC236}">
                <a16:creationId xmlns:a16="http://schemas.microsoft.com/office/drawing/2014/main" id="{4D1F1098-6525-4EFF-ABE4-1BA251D6E384}"/>
              </a:ext>
            </a:extLst>
          </p:cNvPr>
          <p:cNvSpPr txBox="1"/>
          <p:nvPr/>
        </p:nvSpPr>
        <p:spPr>
          <a:xfrm>
            <a:off x="-37495" y="793425"/>
            <a:ext cx="1973416" cy="338554"/>
          </a:xfrm>
          <a:prstGeom prst="rect">
            <a:avLst/>
          </a:prstGeom>
          <a:noFill/>
        </p:spPr>
        <p:txBody>
          <a:bodyPr wrap="square" rtlCol="0">
            <a:spAutoFit/>
          </a:bodyPr>
          <a:lstStyle/>
          <a:p>
            <a:r>
              <a:rPr lang="en-GB" sz="1600" dirty="0">
                <a:latin typeface="A little sunshine" panose="02000603000000000000" pitchFamily="2" charset="0"/>
                <a:ea typeface="A little sunshine" panose="02000603000000000000" pitchFamily="2" charset="0"/>
              </a:rPr>
              <a:t>@</a:t>
            </a:r>
            <a:r>
              <a:rPr lang="en-GB" sz="1600" dirty="0" err="1">
                <a:latin typeface="A little sunshine" panose="02000603000000000000" pitchFamily="2" charset="0"/>
                <a:ea typeface="A little sunshine" panose="02000603000000000000" pitchFamily="2" charset="0"/>
              </a:rPr>
              <a:t>whisto_maths</a:t>
            </a:r>
            <a:endParaRPr lang="en-GB" sz="1600" dirty="0">
              <a:latin typeface="A little sunshine" panose="02000603000000000000" pitchFamily="2" charset="0"/>
              <a:ea typeface="A little sunshine" panose="02000603000000000000" pitchFamily="2" charset="0"/>
            </a:endParaRPr>
          </a:p>
        </p:txBody>
      </p:sp>
      <p:sp>
        <p:nvSpPr>
          <p:cNvPr id="13" name="Rectangle 12">
            <a:extLst>
              <a:ext uri="{FF2B5EF4-FFF2-40B4-BE49-F238E27FC236}">
                <a16:creationId xmlns:a16="http://schemas.microsoft.com/office/drawing/2014/main" id="{4940D0F4-614A-482F-B9CA-539014B2A543}"/>
              </a:ext>
            </a:extLst>
          </p:cNvPr>
          <p:cNvSpPr/>
          <p:nvPr/>
        </p:nvSpPr>
        <p:spPr>
          <a:xfrm>
            <a:off x="94529" y="1377819"/>
            <a:ext cx="1883646" cy="1477328"/>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By the end of this unit you should be able to: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Read and interpret line graphs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Draw line graphs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Circles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Read and interpret pie charts</a:t>
            </a:r>
          </a:p>
          <a:p>
            <a:pPr marL="171450" indent="-171450">
              <a:buFont typeface="Arial" panose="020B0604020202020204" pitchFamily="34" charset="0"/>
              <a:buChar char="•"/>
            </a:pPr>
            <a:r>
              <a:rPr lang="en-GB" sz="1000" dirty="0">
                <a:latin typeface="A little sunshine" panose="02000603000000000000" pitchFamily="2" charset="0"/>
                <a:ea typeface="A little sunshine" panose="02000603000000000000" pitchFamily="2" charset="0"/>
              </a:rPr>
              <a:t>Draw pie charts</a:t>
            </a:r>
          </a:p>
          <a:p>
            <a:pPr marL="171450" indent="-171450">
              <a:buFont typeface="Arial" panose="020B0604020202020204" pitchFamily="34" charset="0"/>
              <a:buChar char="•"/>
            </a:pPr>
            <a:r>
              <a:rPr lang="en-GB" sz="1000">
                <a:latin typeface="A little sunshine" panose="02000603000000000000" pitchFamily="2" charset="0"/>
                <a:ea typeface="A little sunshine" panose="02000603000000000000" pitchFamily="2" charset="0"/>
              </a:rPr>
              <a:t>The mean </a:t>
            </a:r>
            <a:endParaRPr lang="en-GB" sz="1000" dirty="0">
              <a:latin typeface="A little sunshine" panose="02000603000000000000" pitchFamily="2" charset="0"/>
              <a:ea typeface="A little sunshine" panose="02000603000000000000" pitchFamily="2" charset="0"/>
            </a:endParaRPr>
          </a:p>
          <a:p>
            <a:pPr marL="171450" indent="-171450">
              <a:buFont typeface="Arial" panose="020B0604020202020204" pitchFamily="34" charset="0"/>
              <a:buChar char="•"/>
            </a:pPr>
            <a:endParaRPr lang="en-GB" sz="1000" dirty="0">
              <a:latin typeface="A little sunshine" panose="02000603000000000000" pitchFamily="2" charset="0"/>
              <a:ea typeface="A little sunshine" panose="02000603000000000000" pitchFamily="2" charset="0"/>
            </a:endParaRPr>
          </a:p>
        </p:txBody>
      </p:sp>
      <p:pic>
        <p:nvPicPr>
          <p:cNvPr id="2" name="Picture 1">
            <a:extLst>
              <a:ext uri="{FF2B5EF4-FFF2-40B4-BE49-F238E27FC236}">
                <a16:creationId xmlns:a16="http://schemas.microsoft.com/office/drawing/2014/main" id="{F3F22FD4-E859-4625-AA64-09D44C5CF92A}"/>
              </a:ext>
            </a:extLst>
          </p:cNvPr>
          <p:cNvPicPr>
            <a:picLocks noChangeAspect="1"/>
          </p:cNvPicPr>
          <p:nvPr/>
        </p:nvPicPr>
        <p:blipFill>
          <a:blip r:embed="rId3"/>
          <a:stretch>
            <a:fillRect/>
          </a:stretch>
        </p:blipFill>
        <p:spPr>
          <a:xfrm>
            <a:off x="118281" y="3485126"/>
            <a:ext cx="2303120" cy="1192067"/>
          </a:xfrm>
          <a:prstGeom prst="rect">
            <a:avLst/>
          </a:prstGeom>
        </p:spPr>
      </p:pic>
      <p:sp>
        <p:nvSpPr>
          <p:cNvPr id="14" name="Rectangle 13">
            <a:extLst>
              <a:ext uri="{FF2B5EF4-FFF2-40B4-BE49-F238E27FC236}">
                <a16:creationId xmlns:a16="http://schemas.microsoft.com/office/drawing/2014/main" id="{04901C0B-E1AC-4E8A-B659-1A16134CAF96}"/>
              </a:ext>
            </a:extLst>
          </p:cNvPr>
          <p:cNvSpPr/>
          <p:nvPr/>
        </p:nvSpPr>
        <p:spPr>
          <a:xfrm>
            <a:off x="94529" y="3100987"/>
            <a:ext cx="3636904"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3732181-6B74-4636-B2AF-5E322CBB5C8F}"/>
              </a:ext>
            </a:extLst>
          </p:cNvPr>
          <p:cNvSpPr txBox="1"/>
          <p:nvPr/>
        </p:nvSpPr>
        <p:spPr>
          <a:xfrm>
            <a:off x="73832" y="3074240"/>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Line graphs</a:t>
            </a:r>
          </a:p>
        </p:txBody>
      </p:sp>
      <p:sp>
        <p:nvSpPr>
          <p:cNvPr id="16" name="Rectangle 15">
            <a:extLst>
              <a:ext uri="{FF2B5EF4-FFF2-40B4-BE49-F238E27FC236}">
                <a16:creationId xmlns:a16="http://schemas.microsoft.com/office/drawing/2014/main" id="{56CCDCC1-F41C-4229-B164-EE5B4734F056}"/>
              </a:ext>
            </a:extLst>
          </p:cNvPr>
          <p:cNvSpPr/>
          <p:nvPr/>
        </p:nvSpPr>
        <p:spPr>
          <a:xfrm>
            <a:off x="846667" y="3106444"/>
            <a:ext cx="2905463" cy="400110"/>
          </a:xfrm>
          <a:prstGeom prst="rect">
            <a:avLst/>
          </a:prstGeom>
        </p:spPr>
        <p:txBody>
          <a:bodyPr wrap="square">
            <a:spAutoFit/>
          </a:bodyPr>
          <a:lstStyle/>
          <a:p>
            <a:r>
              <a:rPr lang="en-GB" sz="1000" dirty="0">
                <a:latin typeface="A little sunshine" panose="02000603000000000000" pitchFamily="2" charset="0"/>
                <a:ea typeface="A little sunshine" panose="02000603000000000000" pitchFamily="2" charset="0"/>
              </a:rPr>
              <a:t>A method to observe trends in data over time and make comparisons between groups of data. </a:t>
            </a:r>
          </a:p>
        </p:txBody>
      </p:sp>
      <p:sp>
        <p:nvSpPr>
          <p:cNvPr id="17" name="Rectangle 16">
            <a:extLst>
              <a:ext uri="{FF2B5EF4-FFF2-40B4-BE49-F238E27FC236}">
                <a16:creationId xmlns:a16="http://schemas.microsoft.com/office/drawing/2014/main" id="{5428B13D-08AE-4F35-A267-806887E66B0B}"/>
              </a:ext>
            </a:extLst>
          </p:cNvPr>
          <p:cNvSpPr/>
          <p:nvPr/>
        </p:nvSpPr>
        <p:spPr>
          <a:xfrm>
            <a:off x="2720613" y="3412874"/>
            <a:ext cx="849503" cy="461665"/>
          </a:xfrm>
          <a:prstGeom prst="rect">
            <a:avLst/>
          </a:prstGeom>
          <a:ln w="3175">
            <a:solidFill>
              <a:schemeClr val="tx1"/>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A key identifies the data set each line represents</a:t>
            </a:r>
          </a:p>
        </p:txBody>
      </p:sp>
      <p:cxnSp>
        <p:nvCxnSpPr>
          <p:cNvPr id="18" name="Straight Arrow Connector 17">
            <a:extLst>
              <a:ext uri="{FF2B5EF4-FFF2-40B4-BE49-F238E27FC236}">
                <a16:creationId xmlns:a16="http://schemas.microsoft.com/office/drawing/2014/main" id="{D0CEB19B-414B-47D0-8D49-48B8554EF1FA}"/>
              </a:ext>
            </a:extLst>
          </p:cNvPr>
          <p:cNvCxnSpPr>
            <a:cxnSpLocks/>
            <a:stCxn id="17" idx="1"/>
          </p:cNvCxnSpPr>
          <p:nvPr/>
        </p:nvCxnSpPr>
        <p:spPr>
          <a:xfrm flipH="1">
            <a:off x="2456025" y="3643707"/>
            <a:ext cx="264588" cy="347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0D4C9025-01BB-496D-A322-431B6C6DCC3D}"/>
              </a:ext>
            </a:extLst>
          </p:cNvPr>
          <p:cNvSpPr/>
          <p:nvPr/>
        </p:nvSpPr>
        <p:spPr>
          <a:xfrm>
            <a:off x="179952" y="4753310"/>
            <a:ext cx="1701913" cy="215444"/>
          </a:xfrm>
          <a:prstGeom prst="rect">
            <a:avLst/>
          </a:prstGeom>
          <a:ln w="3175">
            <a:solidFill>
              <a:schemeClr val="tx1"/>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The axes are labelled and show a clear timescale</a:t>
            </a:r>
          </a:p>
        </p:txBody>
      </p:sp>
      <p:cxnSp>
        <p:nvCxnSpPr>
          <p:cNvPr id="21" name="Straight Arrow Connector 20">
            <a:extLst>
              <a:ext uri="{FF2B5EF4-FFF2-40B4-BE49-F238E27FC236}">
                <a16:creationId xmlns:a16="http://schemas.microsoft.com/office/drawing/2014/main" id="{55C09908-5245-449B-85C3-D058DC146E40}"/>
              </a:ext>
            </a:extLst>
          </p:cNvPr>
          <p:cNvCxnSpPr>
            <a:cxnSpLocks/>
          </p:cNvCxnSpPr>
          <p:nvPr/>
        </p:nvCxnSpPr>
        <p:spPr>
          <a:xfrm flipV="1">
            <a:off x="287775" y="4536512"/>
            <a:ext cx="55125" cy="2167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Rectangle 24">
            <a:extLst>
              <a:ext uri="{FF2B5EF4-FFF2-40B4-BE49-F238E27FC236}">
                <a16:creationId xmlns:a16="http://schemas.microsoft.com/office/drawing/2014/main" id="{3FAEC2F8-52EB-4E5C-9948-D0652D068872}"/>
              </a:ext>
            </a:extLst>
          </p:cNvPr>
          <p:cNvSpPr/>
          <p:nvPr/>
        </p:nvSpPr>
        <p:spPr>
          <a:xfrm>
            <a:off x="2290039" y="3860758"/>
            <a:ext cx="1397607" cy="1107996"/>
          </a:xfrm>
          <a:prstGeom prst="rect">
            <a:avLst/>
          </a:prstGeom>
        </p:spPr>
        <p:txBody>
          <a:bodyPr wrap="square">
            <a:spAutoFit/>
          </a:bodyPr>
          <a:lstStyle/>
          <a:p>
            <a:pPr algn="ctr"/>
            <a:r>
              <a:rPr lang="en-GB" sz="900" dirty="0">
                <a:latin typeface="A little sunshine" panose="02000603000000000000" pitchFamily="2" charset="0"/>
                <a:ea typeface="A little sunshine" panose="02000603000000000000" pitchFamily="2" charset="0"/>
              </a:rPr>
              <a:t>Make comparisons between the data and then relate this information back to the context of the data. </a:t>
            </a:r>
          </a:p>
          <a:p>
            <a:endParaRPr lang="en-GB" sz="900" dirty="0">
              <a:latin typeface="A little sunshine" panose="02000603000000000000" pitchFamily="2" charset="0"/>
              <a:ea typeface="A little sunshine" panose="02000603000000000000" pitchFamily="2" charset="0"/>
            </a:endParaRPr>
          </a:p>
          <a:p>
            <a:pPr algn="ctr"/>
            <a:r>
              <a:rPr lang="en-GB" sz="700" dirty="0">
                <a:latin typeface="A little sunshine" panose="02000603000000000000" pitchFamily="2" charset="0"/>
                <a:ea typeface="A little sunshine" panose="02000603000000000000" pitchFamily="2" charset="0"/>
              </a:rPr>
              <a:t>“On Tuesday, more water was consumed at 5pm this could have been a period of exercise” </a:t>
            </a:r>
          </a:p>
        </p:txBody>
      </p:sp>
      <p:sp>
        <p:nvSpPr>
          <p:cNvPr id="26" name="Rectangle 25">
            <a:extLst>
              <a:ext uri="{FF2B5EF4-FFF2-40B4-BE49-F238E27FC236}">
                <a16:creationId xmlns:a16="http://schemas.microsoft.com/office/drawing/2014/main" id="{36782DD0-E31E-49E3-AFF0-2E450FAFE930}"/>
              </a:ext>
            </a:extLst>
          </p:cNvPr>
          <p:cNvSpPr/>
          <p:nvPr/>
        </p:nvSpPr>
        <p:spPr>
          <a:xfrm>
            <a:off x="3786754" y="3100986"/>
            <a:ext cx="2916403" cy="191898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698B470E-BEF6-45F5-B3C4-241F994E851A}"/>
              </a:ext>
            </a:extLst>
          </p:cNvPr>
          <p:cNvSpPr txBox="1"/>
          <p:nvPr/>
        </p:nvSpPr>
        <p:spPr>
          <a:xfrm>
            <a:off x="3766057" y="3074240"/>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Drawing line graphs</a:t>
            </a:r>
          </a:p>
        </p:txBody>
      </p:sp>
      <p:pic>
        <p:nvPicPr>
          <p:cNvPr id="28" name="Picture 27">
            <a:extLst>
              <a:ext uri="{FF2B5EF4-FFF2-40B4-BE49-F238E27FC236}">
                <a16:creationId xmlns:a16="http://schemas.microsoft.com/office/drawing/2014/main" id="{85CAB2C4-2D8F-479D-9F11-46504CA62248}"/>
              </a:ext>
            </a:extLst>
          </p:cNvPr>
          <p:cNvPicPr>
            <a:picLocks noChangeAspect="1"/>
          </p:cNvPicPr>
          <p:nvPr/>
        </p:nvPicPr>
        <p:blipFill>
          <a:blip r:embed="rId4"/>
          <a:stretch>
            <a:fillRect/>
          </a:stretch>
        </p:blipFill>
        <p:spPr>
          <a:xfrm>
            <a:off x="3933481" y="3464506"/>
            <a:ext cx="937711" cy="685826"/>
          </a:xfrm>
          <a:prstGeom prst="rect">
            <a:avLst/>
          </a:prstGeom>
        </p:spPr>
      </p:pic>
      <p:grpSp>
        <p:nvGrpSpPr>
          <p:cNvPr id="72" name="Group 71">
            <a:extLst>
              <a:ext uri="{FF2B5EF4-FFF2-40B4-BE49-F238E27FC236}">
                <a16:creationId xmlns:a16="http://schemas.microsoft.com/office/drawing/2014/main" id="{FB8B5D65-E865-4786-A6C7-E044ACF3FD8F}"/>
              </a:ext>
            </a:extLst>
          </p:cNvPr>
          <p:cNvGrpSpPr/>
          <p:nvPr/>
        </p:nvGrpSpPr>
        <p:grpSpPr>
          <a:xfrm>
            <a:off x="4974454" y="3142012"/>
            <a:ext cx="1695504" cy="1465054"/>
            <a:chOff x="5015650" y="3049729"/>
            <a:chExt cx="1695504" cy="1465054"/>
          </a:xfrm>
        </p:grpSpPr>
        <p:grpSp>
          <p:nvGrpSpPr>
            <p:cNvPr id="51" name="Group 50">
              <a:extLst>
                <a:ext uri="{FF2B5EF4-FFF2-40B4-BE49-F238E27FC236}">
                  <a16:creationId xmlns:a16="http://schemas.microsoft.com/office/drawing/2014/main" id="{874C44E5-2053-4505-86B9-6E03AACF914F}"/>
                </a:ext>
              </a:extLst>
            </p:cNvPr>
            <p:cNvGrpSpPr/>
            <p:nvPr/>
          </p:nvGrpSpPr>
          <p:grpSpPr>
            <a:xfrm>
              <a:off x="5015650" y="3049729"/>
              <a:ext cx="1695504" cy="1465054"/>
              <a:chOff x="5015650" y="3049729"/>
              <a:chExt cx="1695504" cy="1465054"/>
            </a:xfrm>
          </p:grpSpPr>
          <p:pic>
            <p:nvPicPr>
              <p:cNvPr id="30" name="Picture 29">
                <a:extLst>
                  <a:ext uri="{FF2B5EF4-FFF2-40B4-BE49-F238E27FC236}">
                    <a16:creationId xmlns:a16="http://schemas.microsoft.com/office/drawing/2014/main" id="{7A2C2938-3964-4BB0-A6E5-87DC8CDCA13F}"/>
                  </a:ext>
                </a:extLst>
              </p:cNvPr>
              <p:cNvPicPr>
                <a:picLocks noChangeAspect="1"/>
              </p:cNvPicPr>
              <p:nvPr/>
            </p:nvPicPr>
            <p:blipFill>
              <a:blip r:embed="rId5"/>
              <a:stretch>
                <a:fillRect/>
              </a:stretch>
            </p:blipFill>
            <p:spPr>
              <a:xfrm>
                <a:off x="5273768" y="3202214"/>
                <a:ext cx="1171271" cy="1178243"/>
              </a:xfrm>
              <a:prstGeom prst="rect">
                <a:avLst/>
              </a:prstGeom>
            </p:spPr>
          </p:pic>
          <p:sp>
            <p:nvSpPr>
              <p:cNvPr id="31" name="Rectangle 30">
                <a:extLst>
                  <a:ext uri="{FF2B5EF4-FFF2-40B4-BE49-F238E27FC236}">
                    <a16:creationId xmlns:a16="http://schemas.microsoft.com/office/drawing/2014/main" id="{F084137D-1298-48CC-9275-5E3A7B55852A}"/>
                  </a:ext>
                </a:extLst>
              </p:cNvPr>
              <p:cNvSpPr/>
              <p:nvPr/>
            </p:nvSpPr>
            <p:spPr>
              <a:xfrm>
                <a:off x="6088721" y="4314728"/>
                <a:ext cx="622433" cy="200055"/>
              </a:xfrm>
              <a:prstGeom prst="rect">
                <a:avLst/>
              </a:prstGeom>
            </p:spPr>
            <p:txBody>
              <a:bodyPr wrap="square">
                <a:spAutoFit/>
              </a:bodyPr>
              <a:lstStyle/>
              <a:p>
                <a:r>
                  <a:rPr lang="en-GB" sz="700" b="1" dirty="0">
                    <a:latin typeface="A little sunshine" panose="02000603000000000000" pitchFamily="2" charset="0"/>
                    <a:ea typeface="A little sunshine" panose="02000603000000000000" pitchFamily="2" charset="0"/>
                  </a:rPr>
                  <a:t>Time (seconds)</a:t>
                </a:r>
              </a:p>
            </p:txBody>
          </p:sp>
          <p:sp>
            <p:nvSpPr>
              <p:cNvPr id="33" name="Rectangle 32">
                <a:extLst>
                  <a:ext uri="{FF2B5EF4-FFF2-40B4-BE49-F238E27FC236}">
                    <a16:creationId xmlns:a16="http://schemas.microsoft.com/office/drawing/2014/main" id="{417CA0FE-C68F-4496-B7AA-703A9520ECCD}"/>
                  </a:ext>
                </a:extLst>
              </p:cNvPr>
              <p:cNvSpPr/>
              <p:nvPr/>
            </p:nvSpPr>
            <p:spPr>
              <a:xfrm rot="16200000">
                <a:off x="4858322" y="3207057"/>
                <a:ext cx="622433" cy="307777"/>
              </a:xfrm>
              <a:prstGeom prst="rect">
                <a:avLst/>
              </a:prstGeom>
            </p:spPr>
            <p:txBody>
              <a:bodyPr wrap="square">
                <a:spAutoFit/>
              </a:bodyPr>
              <a:lstStyle/>
              <a:p>
                <a:pPr algn="ctr"/>
                <a:r>
                  <a:rPr lang="en-GB" sz="700" b="1" dirty="0">
                    <a:latin typeface="A little sunshine" panose="02000603000000000000" pitchFamily="2" charset="0"/>
                    <a:ea typeface="A little sunshine" panose="02000603000000000000" pitchFamily="2" charset="0"/>
                  </a:rPr>
                  <a:t>Height </a:t>
                </a:r>
              </a:p>
              <a:p>
                <a:pPr algn="ctr"/>
                <a:r>
                  <a:rPr lang="en-GB" sz="700" b="1" dirty="0">
                    <a:latin typeface="A little sunshine" panose="02000603000000000000" pitchFamily="2" charset="0"/>
                    <a:ea typeface="A little sunshine" panose="02000603000000000000" pitchFamily="2" charset="0"/>
                  </a:rPr>
                  <a:t>(metres)</a:t>
                </a:r>
              </a:p>
            </p:txBody>
          </p:sp>
          <p:sp>
            <p:nvSpPr>
              <p:cNvPr id="34" name="Rectangle 33">
                <a:extLst>
                  <a:ext uri="{FF2B5EF4-FFF2-40B4-BE49-F238E27FC236}">
                    <a16:creationId xmlns:a16="http://schemas.microsoft.com/office/drawing/2014/main" id="{AFAE822D-CBF0-4A79-975E-41B3B7852BEB}"/>
                  </a:ext>
                </a:extLst>
              </p:cNvPr>
              <p:cNvSpPr/>
              <p:nvPr/>
            </p:nvSpPr>
            <p:spPr>
              <a:xfrm>
                <a:off x="5207745" y="4322423"/>
                <a:ext cx="133309"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0</a:t>
                </a:r>
              </a:p>
            </p:txBody>
          </p:sp>
          <p:sp>
            <p:nvSpPr>
              <p:cNvPr id="35" name="Rectangle 34">
                <a:extLst>
                  <a:ext uri="{FF2B5EF4-FFF2-40B4-BE49-F238E27FC236}">
                    <a16:creationId xmlns:a16="http://schemas.microsoft.com/office/drawing/2014/main" id="{F4BD59A1-F396-4F56-91FA-69F8C26E3BA0}"/>
                  </a:ext>
                </a:extLst>
              </p:cNvPr>
              <p:cNvSpPr/>
              <p:nvPr/>
            </p:nvSpPr>
            <p:spPr>
              <a:xfrm>
                <a:off x="5273768"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10</a:t>
                </a:r>
              </a:p>
            </p:txBody>
          </p:sp>
          <p:sp>
            <p:nvSpPr>
              <p:cNvPr id="36" name="Rectangle 35">
                <a:extLst>
                  <a:ext uri="{FF2B5EF4-FFF2-40B4-BE49-F238E27FC236}">
                    <a16:creationId xmlns:a16="http://schemas.microsoft.com/office/drawing/2014/main" id="{C6258A55-0594-4C55-BE4C-277DA63607DD}"/>
                  </a:ext>
                </a:extLst>
              </p:cNvPr>
              <p:cNvSpPr/>
              <p:nvPr/>
            </p:nvSpPr>
            <p:spPr>
              <a:xfrm>
                <a:off x="5377409"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20</a:t>
                </a:r>
              </a:p>
            </p:txBody>
          </p:sp>
          <p:sp>
            <p:nvSpPr>
              <p:cNvPr id="37" name="Rectangle 36">
                <a:extLst>
                  <a:ext uri="{FF2B5EF4-FFF2-40B4-BE49-F238E27FC236}">
                    <a16:creationId xmlns:a16="http://schemas.microsoft.com/office/drawing/2014/main" id="{5383AC3F-C95A-46BB-AD19-9F5569A0F013}"/>
                  </a:ext>
                </a:extLst>
              </p:cNvPr>
              <p:cNvSpPr/>
              <p:nvPr/>
            </p:nvSpPr>
            <p:spPr>
              <a:xfrm>
                <a:off x="5494140"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30</a:t>
                </a:r>
              </a:p>
            </p:txBody>
          </p:sp>
          <p:sp>
            <p:nvSpPr>
              <p:cNvPr id="38" name="Rectangle 37">
                <a:extLst>
                  <a:ext uri="{FF2B5EF4-FFF2-40B4-BE49-F238E27FC236}">
                    <a16:creationId xmlns:a16="http://schemas.microsoft.com/office/drawing/2014/main" id="{F18AD656-0051-480F-B63B-A1F11E9EF81D}"/>
                  </a:ext>
                </a:extLst>
              </p:cNvPr>
              <p:cNvSpPr/>
              <p:nvPr/>
            </p:nvSpPr>
            <p:spPr>
              <a:xfrm>
                <a:off x="5611897"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40</a:t>
                </a:r>
              </a:p>
            </p:txBody>
          </p:sp>
          <p:sp>
            <p:nvSpPr>
              <p:cNvPr id="39" name="Rectangle 38">
                <a:extLst>
                  <a:ext uri="{FF2B5EF4-FFF2-40B4-BE49-F238E27FC236}">
                    <a16:creationId xmlns:a16="http://schemas.microsoft.com/office/drawing/2014/main" id="{F410DEC8-9B53-4174-AE4E-58115862CA47}"/>
                  </a:ext>
                </a:extLst>
              </p:cNvPr>
              <p:cNvSpPr/>
              <p:nvPr/>
            </p:nvSpPr>
            <p:spPr>
              <a:xfrm>
                <a:off x="5734112"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50</a:t>
                </a:r>
              </a:p>
            </p:txBody>
          </p:sp>
          <p:sp>
            <p:nvSpPr>
              <p:cNvPr id="40" name="Rectangle 39">
                <a:extLst>
                  <a:ext uri="{FF2B5EF4-FFF2-40B4-BE49-F238E27FC236}">
                    <a16:creationId xmlns:a16="http://schemas.microsoft.com/office/drawing/2014/main" id="{3DE137B9-45FA-4867-A17B-C9CCD6E41C21}"/>
                  </a:ext>
                </a:extLst>
              </p:cNvPr>
              <p:cNvSpPr/>
              <p:nvPr/>
            </p:nvSpPr>
            <p:spPr>
              <a:xfrm>
                <a:off x="5847740"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60</a:t>
                </a:r>
              </a:p>
            </p:txBody>
          </p:sp>
          <p:sp>
            <p:nvSpPr>
              <p:cNvPr id="41" name="Rectangle 40">
                <a:extLst>
                  <a:ext uri="{FF2B5EF4-FFF2-40B4-BE49-F238E27FC236}">
                    <a16:creationId xmlns:a16="http://schemas.microsoft.com/office/drawing/2014/main" id="{2FDE085D-DD53-443A-B7C0-226DA5D93457}"/>
                  </a:ext>
                </a:extLst>
              </p:cNvPr>
              <p:cNvSpPr/>
              <p:nvPr/>
            </p:nvSpPr>
            <p:spPr>
              <a:xfrm>
                <a:off x="5966532" y="432242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70</a:t>
                </a:r>
              </a:p>
            </p:txBody>
          </p:sp>
          <p:sp>
            <p:nvSpPr>
              <p:cNvPr id="42" name="Rectangle 41">
                <a:extLst>
                  <a:ext uri="{FF2B5EF4-FFF2-40B4-BE49-F238E27FC236}">
                    <a16:creationId xmlns:a16="http://schemas.microsoft.com/office/drawing/2014/main" id="{DD015154-41C4-44A8-878D-3E75679F7237}"/>
                  </a:ext>
                </a:extLst>
              </p:cNvPr>
              <p:cNvSpPr/>
              <p:nvPr/>
            </p:nvSpPr>
            <p:spPr>
              <a:xfrm>
                <a:off x="5138484" y="4259107"/>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0</a:t>
                </a:r>
              </a:p>
            </p:txBody>
          </p:sp>
          <p:sp>
            <p:nvSpPr>
              <p:cNvPr id="44" name="Rectangle 43">
                <a:extLst>
                  <a:ext uri="{FF2B5EF4-FFF2-40B4-BE49-F238E27FC236}">
                    <a16:creationId xmlns:a16="http://schemas.microsoft.com/office/drawing/2014/main" id="{6AD1DD84-D409-4AA7-A388-1267117ABE8E}"/>
                  </a:ext>
                </a:extLst>
              </p:cNvPr>
              <p:cNvSpPr/>
              <p:nvPr/>
            </p:nvSpPr>
            <p:spPr>
              <a:xfrm>
                <a:off x="5122242" y="4156910"/>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10</a:t>
                </a:r>
              </a:p>
            </p:txBody>
          </p:sp>
          <p:sp>
            <p:nvSpPr>
              <p:cNvPr id="45" name="Rectangle 44">
                <a:extLst>
                  <a:ext uri="{FF2B5EF4-FFF2-40B4-BE49-F238E27FC236}">
                    <a16:creationId xmlns:a16="http://schemas.microsoft.com/office/drawing/2014/main" id="{EF63E922-EE2E-4290-BB94-ED9F458F915C}"/>
                  </a:ext>
                </a:extLst>
              </p:cNvPr>
              <p:cNvSpPr/>
              <p:nvPr/>
            </p:nvSpPr>
            <p:spPr>
              <a:xfrm>
                <a:off x="5107635" y="3931010"/>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30</a:t>
                </a:r>
              </a:p>
            </p:txBody>
          </p:sp>
          <p:sp>
            <p:nvSpPr>
              <p:cNvPr id="46" name="Rectangle 45">
                <a:extLst>
                  <a:ext uri="{FF2B5EF4-FFF2-40B4-BE49-F238E27FC236}">
                    <a16:creationId xmlns:a16="http://schemas.microsoft.com/office/drawing/2014/main" id="{48C31A5A-6DC7-4A76-B590-05D1A1878395}"/>
                  </a:ext>
                </a:extLst>
              </p:cNvPr>
              <p:cNvSpPr/>
              <p:nvPr/>
            </p:nvSpPr>
            <p:spPr>
              <a:xfrm>
                <a:off x="5107635" y="4041050"/>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20</a:t>
                </a:r>
              </a:p>
            </p:txBody>
          </p:sp>
          <p:sp>
            <p:nvSpPr>
              <p:cNvPr id="47" name="Rectangle 46">
                <a:extLst>
                  <a:ext uri="{FF2B5EF4-FFF2-40B4-BE49-F238E27FC236}">
                    <a16:creationId xmlns:a16="http://schemas.microsoft.com/office/drawing/2014/main" id="{B817A4E9-2506-46A5-9786-BED21DEC7F4D}"/>
                  </a:ext>
                </a:extLst>
              </p:cNvPr>
              <p:cNvSpPr/>
              <p:nvPr/>
            </p:nvSpPr>
            <p:spPr>
              <a:xfrm>
                <a:off x="5107635" y="3811310"/>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40</a:t>
                </a:r>
              </a:p>
            </p:txBody>
          </p:sp>
          <p:sp>
            <p:nvSpPr>
              <p:cNvPr id="48" name="Rectangle 47">
                <a:extLst>
                  <a:ext uri="{FF2B5EF4-FFF2-40B4-BE49-F238E27FC236}">
                    <a16:creationId xmlns:a16="http://schemas.microsoft.com/office/drawing/2014/main" id="{539D799B-9D83-4652-B528-A051FB7ACD58}"/>
                  </a:ext>
                </a:extLst>
              </p:cNvPr>
              <p:cNvSpPr/>
              <p:nvPr/>
            </p:nvSpPr>
            <p:spPr>
              <a:xfrm>
                <a:off x="5115948" y="3691609"/>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50</a:t>
                </a:r>
              </a:p>
            </p:txBody>
          </p:sp>
          <p:sp>
            <p:nvSpPr>
              <p:cNvPr id="49" name="Rectangle 48">
                <a:extLst>
                  <a:ext uri="{FF2B5EF4-FFF2-40B4-BE49-F238E27FC236}">
                    <a16:creationId xmlns:a16="http://schemas.microsoft.com/office/drawing/2014/main" id="{284ABE40-9CB9-4FA5-B41D-EF47FBD2E68E}"/>
                  </a:ext>
                </a:extLst>
              </p:cNvPr>
              <p:cNvSpPr/>
              <p:nvPr/>
            </p:nvSpPr>
            <p:spPr>
              <a:xfrm>
                <a:off x="5111949" y="358754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60</a:t>
                </a:r>
              </a:p>
            </p:txBody>
          </p:sp>
          <p:sp>
            <p:nvSpPr>
              <p:cNvPr id="50" name="Rectangle 49">
                <a:extLst>
                  <a:ext uri="{FF2B5EF4-FFF2-40B4-BE49-F238E27FC236}">
                    <a16:creationId xmlns:a16="http://schemas.microsoft.com/office/drawing/2014/main" id="{7C25B728-C5B1-4F4B-BAD8-5770F9DF7A3F}"/>
                  </a:ext>
                </a:extLst>
              </p:cNvPr>
              <p:cNvSpPr/>
              <p:nvPr/>
            </p:nvSpPr>
            <p:spPr>
              <a:xfrm>
                <a:off x="5103437" y="3474593"/>
                <a:ext cx="274640" cy="184666"/>
              </a:xfrm>
              <a:prstGeom prst="rect">
                <a:avLst/>
              </a:prstGeom>
            </p:spPr>
            <p:txBody>
              <a:bodyPr wrap="square">
                <a:spAutoFit/>
              </a:bodyPr>
              <a:lstStyle/>
              <a:p>
                <a:r>
                  <a:rPr lang="en-GB" sz="600" dirty="0">
                    <a:latin typeface="A little sunshine" panose="02000603000000000000" pitchFamily="2" charset="0"/>
                    <a:ea typeface="A little sunshine" panose="02000603000000000000" pitchFamily="2" charset="0"/>
                  </a:rPr>
                  <a:t>70</a:t>
                </a:r>
              </a:p>
            </p:txBody>
          </p:sp>
        </p:grpSp>
        <p:sp>
          <p:nvSpPr>
            <p:cNvPr id="52" name="Oval 51">
              <a:extLst>
                <a:ext uri="{FF2B5EF4-FFF2-40B4-BE49-F238E27FC236}">
                  <a16:creationId xmlns:a16="http://schemas.microsoft.com/office/drawing/2014/main" id="{0B63EC8D-25F1-446B-BBED-F9F216715DD4}"/>
                </a:ext>
              </a:extLst>
            </p:cNvPr>
            <p:cNvSpPr/>
            <p:nvPr/>
          </p:nvSpPr>
          <p:spPr>
            <a:xfrm flipH="1">
              <a:off x="5270595" y="4331319"/>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4AD2CE84-FCD3-4643-8C0E-90EACA0A2256}"/>
                </a:ext>
              </a:extLst>
            </p:cNvPr>
            <p:cNvSpPr/>
            <p:nvPr/>
          </p:nvSpPr>
          <p:spPr>
            <a:xfrm flipH="1">
              <a:off x="5386589" y="4259107"/>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B7F2D5EB-67DF-4784-BE0D-CE97404318A0}"/>
                </a:ext>
              </a:extLst>
            </p:cNvPr>
            <p:cNvSpPr/>
            <p:nvPr/>
          </p:nvSpPr>
          <p:spPr>
            <a:xfrm flipH="1">
              <a:off x="5502689" y="4160855"/>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BE0A9934-6C73-40A5-9CCB-60E1884683FE}"/>
                </a:ext>
              </a:extLst>
            </p:cNvPr>
            <p:cNvSpPr/>
            <p:nvPr/>
          </p:nvSpPr>
          <p:spPr>
            <a:xfrm flipH="1">
              <a:off x="5617533" y="4058299"/>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139D275C-EC12-4C69-B1CF-EBD6F1809FBF}"/>
                </a:ext>
              </a:extLst>
            </p:cNvPr>
            <p:cNvSpPr/>
            <p:nvPr/>
          </p:nvSpPr>
          <p:spPr>
            <a:xfrm flipH="1">
              <a:off x="5723061" y="3930536"/>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1C306C3B-F235-4368-BC8F-7C327630AEEE}"/>
                </a:ext>
              </a:extLst>
            </p:cNvPr>
            <p:cNvSpPr/>
            <p:nvPr/>
          </p:nvSpPr>
          <p:spPr>
            <a:xfrm flipH="1">
              <a:off x="5836543" y="3763353"/>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E3EE7CDC-63D3-4741-AAA3-D509ECA3CC25}"/>
                </a:ext>
              </a:extLst>
            </p:cNvPr>
            <p:cNvSpPr/>
            <p:nvPr/>
          </p:nvSpPr>
          <p:spPr>
            <a:xfrm flipH="1">
              <a:off x="5943672" y="3554098"/>
              <a:ext cx="45719" cy="45719"/>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a:extLst>
                <a:ext uri="{FF2B5EF4-FFF2-40B4-BE49-F238E27FC236}">
                  <a16:creationId xmlns:a16="http://schemas.microsoft.com/office/drawing/2014/main" id="{9330F7D5-4A48-4ACB-A4D9-CFE268006AD9}"/>
                </a:ext>
              </a:extLst>
            </p:cNvPr>
            <p:cNvCxnSpPr>
              <a:cxnSpLocks/>
              <a:endCxn id="53" idx="1"/>
            </p:cNvCxnSpPr>
            <p:nvPr/>
          </p:nvCxnSpPr>
          <p:spPr>
            <a:xfrm flipV="1">
              <a:off x="5290958" y="4265802"/>
              <a:ext cx="134655" cy="84574"/>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90A2CFD-4F3A-42CA-BC80-681706130C64}"/>
                </a:ext>
              </a:extLst>
            </p:cNvPr>
            <p:cNvCxnSpPr>
              <a:cxnSpLocks/>
            </p:cNvCxnSpPr>
            <p:nvPr/>
          </p:nvCxnSpPr>
          <p:spPr>
            <a:xfrm flipV="1">
              <a:off x="5413753" y="4185316"/>
              <a:ext cx="134655" cy="84574"/>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0C949396-6612-49B6-BA95-F99826D016C4}"/>
                </a:ext>
              </a:extLst>
            </p:cNvPr>
            <p:cNvCxnSpPr>
              <a:cxnSpLocks/>
            </p:cNvCxnSpPr>
            <p:nvPr/>
          </p:nvCxnSpPr>
          <p:spPr>
            <a:xfrm flipV="1">
              <a:off x="5532166" y="4065751"/>
              <a:ext cx="131086" cy="119565"/>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C0FEF3CA-080F-48EB-B71E-4B29678B98F6}"/>
                </a:ext>
              </a:extLst>
            </p:cNvPr>
            <p:cNvCxnSpPr>
              <a:cxnSpLocks/>
              <a:endCxn id="56" idx="4"/>
            </p:cNvCxnSpPr>
            <p:nvPr/>
          </p:nvCxnSpPr>
          <p:spPr>
            <a:xfrm flipV="1">
              <a:off x="5657655" y="3976255"/>
              <a:ext cx="88265" cy="9482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24B807E2-009F-4E08-8C5A-1AE11A8777DF}"/>
                </a:ext>
              </a:extLst>
            </p:cNvPr>
            <p:cNvCxnSpPr>
              <a:cxnSpLocks/>
            </p:cNvCxnSpPr>
            <p:nvPr/>
          </p:nvCxnSpPr>
          <p:spPr>
            <a:xfrm flipV="1">
              <a:off x="5756079" y="3793429"/>
              <a:ext cx="91697" cy="159966"/>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16EEE09-6A3A-4393-88C0-6EB0809A88C9}"/>
                </a:ext>
              </a:extLst>
            </p:cNvPr>
            <p:cNvCxnSpPr>
              <a:cxnSpLocks/>
            </p:cNvCxnSpPr>
            <p:nvPr/>
          </p:nvCxnSpPr>
          <p:spPr>
            <a:xfrm flipV="1">
              <a:off x="5863168" y="3584351"/>
              <a:ext cx="88298" cy="206984"/>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5CC4E22F-3C20-4109-9866-B909BEFC6170}"/>
              </a:ext>
            </a:extLst>
          </p:cNvPr>
          <p:cNvSpPr/>
          <p:nvPr/>
        </p:nvSpPr>
        <p:spPr>
          <a:xfrm>
            <a:off x="5438031" y="3106444"/>
            <a:ext cx="863320" cy="200055"/>
          </a:xfrm>
          <a:prstGeom prst="rect">
            <a:avLst/>
          </a:prstGeom>
        </p:spPr>
        <p:txBody>
          <a:bodyPr wrap="square">
            <a:spAutoFit/>
          </a:bodyPr>
          <a:lstStyle/>
          <a:p>
            <a:r>
              <a:rPr lang="en-GB" sz="700" b="1" u="sng" dirty="0">
                <a:latin typeface="A little sunshine" panose="02000603000000000000" pitchFamily="2" charset="0"/>
                <a:ea typeface="A little sunshine" panose="02000603000000000000" pitchFamily="2" charset="0"/>
              </a:rPr>
              <a:t>Height of a rocket </a:t>
            </a:r>
          </a:p>
        </p:txBody>
      </p:sp>
      <p:sp>
        <p:nvSpPr>
          <p:cNvPr id="74" name="Rectangle 73">
            <a:extLst>
              <a:ext uri="{FF2B5EF4-FFF2-40B4-BE49-F238E27FC236}">
                <a16:creationId xmlns:a16="http://schemas.microsoft.com/office/drawing/2014/main" id="{E9B43287-4102-4026-9B43-022DC0A19079}"/>
              </a:ext>
            </a:extLst>
          </p:cNvPr>
          <p:cNvSpPr/>
          <p:nvPr/>
        </p:nvSpPr>
        <p:spPr>
          <a:xfrm>
            <a:off x="5299858" y="4588589"/>
            <a:ext cx="1188847" cy="215444"/>
          </a:xfrm>
          <a:prstGeom prst="rect">
            <a:avLst/>
          </a:prstGeom>
          <a:ln w="3175">
            <a:solidFill>
              <a:schemeClr val="tx1"/>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Time is labelled across the x axis</a:t>
            </a:r>
          </a:p>
        </p:txBody>
      </p:sp>
      <p:sp>
        <p:nvSpPr>
          <p:cNvPr id="75" name="Rectangle 74">
            <a:extLst>
              <a:ext uri="{FF2B5EF4-FFF2-40B4-BE49-F238E27FC236}">
                <a16:creationId xmlns:a16="http://schemas.microsoft.com/office/drawing/2014/main" id="{43F9A3F5-5E0C-41F7-AD06-079A07532992}"/>
              </a:ext>
            </a:extLst>
          </p:cNvPr>
          <p:cNvSpPr/>
          <p:nvPr/>
        </p:nvSpPr>
        <p:spPr>
          <a:xfrm>
            <a:off x="3818068" y="4283128"/>
            <a:ext cx="1282651" cy="584775"/>
          </a:xfrm>
          <a:prstGeom prst="rect">
            <a:avLst/>
          </a:prstGeom>
          <a:ln w="3175">
            <a:noFill/>
          </a:ln>
        </p:spPr>
        <p:txBody>
          <a:bodyPr wrap="square">
            <a:spAutoFit/>
          </a:bodyPr>
          <a:lstStyle/>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Join each point with a straight line. </a:t>
            </a:r>
          </a:p>
          <a:p>
            <a:pPr marL="171450" indent="-171450">
              <a:buFont typeface="Arial" panose="020B0604020202020204" pitchFamily="34" charset="0"/>
              <a:buChar char="•"/>
            </a:pPr>
            <a:r>
              <a:rPr lang="en-GB" sz="800" dirty="0">
                <a:latin typeface="A little sunshine" panose="02000603000000000000" pitchFamily="2" charset="0"/>
                <a:ea typeface="A little sunshine" panose="02000603000000000000" pitchFamily="2" charset="0"/>
              </a:rPr>
              <a:t>Have regular intervals on both axes</a:t>
            </a:r>
          </a:p>
        </p:txBody>
      </p:sp>
      <p:sp>
        <p:nvSpPr>
          <p:cNvPr id="76" name="Rectangle 75">
            <a:extLst>
              <a:ext uri="{FF2B5EF4-FFF2-40B4-BE49-F238E27FC236}">
                <a16:creationId xmlns:a16="http://schemas.microsoft.com/office/drawing/2014/main" id="{88007D3E-10F0-496D-B414-41BBDEE51B3D}"/>
              </a:ext>
            </a:extLst>
          </p:cNvPr>
          <p:cNvSpPr/>
          <p:nvPr/>
        </p:nvSpPr>
        <p:spPr>
          <a:xfrm>
            <a:off x="94530" y="5065573"/>
            <a:ext cx="1841392" cy="169082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a:extLst>
              <a:ext uri="{FF2B5EF4-FFF2-40B4-BE49-F238E27FC236}">
                <a16:creationId xmlns:a16="http://schemas.microsoft.com/office/drawing/2014/main" id="{A0E9E16A-827B-4DC1-BDE2-DCF191213356}"/>
              </a:ext>
            </a:extLst>
          </p:cNvPr>
          <p:cNvSpPr txBox="1"/>
          <p:nvPr/>
        </p:nvSpPr>
        <p:spPr>
          <a:xfrm>
            <a:off x="65364" y="5047119"/>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Circles</a:t>
            </a:r>
          </a:p>
        </p:txBody>
      </p:sp>
      <p:pic>
        <p:nvPicPr>
          <p:cNvPr id="78" name="Picture 77">
            <a:extLst>
              <a:ext uri="{FF2B5EF4-FFF2-40B4-BE49-F238E27FC236}">
                <a16:creationId xmlns:a16="http://schemas.microsoft.com/office/drawing/2014/main" id="{0E06BB44-3ED9-45C8-906C-821ADD9B0ECC}"/>
              </a:ext>
            </a:extLst>
          </p:cNvPr>
          <p:cNvPicPr>
            <a:picLocks noChangeAspect="1"/>
          </p:cNvPicPr>
          <p:nvPr/>
        </p:nvPicPr>
        <p:blipFill>
          <a:blip r:embed="rId6"/>
          <a:stretch>
            <a:fillRect/>
          </a:stretch>
        </p:blipFill>
        <p:spPr>
          <a:xfrm>
            <a:off x="179952" y="5324278"/>
            <a:ext cx="1612828" cy="1111220"/>
          </a:xfrm>
          <a:prstGeom prst="rect">
            <a:avLst/>
          </a:prstGeom>
        </p:spPr>
      </p:pic>
      <p:sp>
        <p:nvSpPr>
          <p:cNvPr id="79" name="Rectangle 78">
            <a:extLst>
              <a:ext uri="{FF2B5EF4-FFF2-40B4-BE49-F238E27FC236}">
                <a16:creationId xmlns:a16="http://schemas.microsoft.com/office/drawing/2014/main" id="{C528DA02-7811-4865-8D3C-769795F5CF45}"/>
              </a:ext>
            </a:extLst>
          </p:cNvPr>
          <p:cNvSpPr/>
          <p:nvPr/>
        </p:nvSpPr>
        <p:spPr>
          <a:xfrm>
            <a:off x="949213" y="5259045"/>
            <a:ext cx="733428" cy="230832"/>
          </a:xfrm>
          <a:prstGeom prst="rect">
            <a:avLst/>
          </a:prstGeom>
          <a:solidFill>
            <a:schemeClr val="bg1"/>
          </a:solidFill>
          <a:ln>
            <a:solidFill>
              <a:schemeClr val="accent1">
                <a:lumMod val="75000"/>
              </a:schemeClr>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Circumference</a:t>
            </a:r>
            <a:endParaRPr lang="en-GB" sz="700" dirty="0">
              <a:latin typeface="A little sunshine" panose="02000603000000000000" pitchFamily="2" charset="0"/>
              <a:ea typeface="A little sunshine" panose="02000603000000000000" pitchFamily="2" charset="0"/>
            </a:endParaRPr>
          </a:p>
        </p:txBody>
      </p:sp>
      <p:sp>
        <p:nvSpPr>
          <p:cNvPr id="80" name="Rectangle 79">
            <a:extLst>
              <a:ext uri="{FF2B5EF4-FFF2-40B4-BE49-F238E27FC236}">
                <a16:creationId xmlns:a16="http://schemas.microsoft.com/office/drawing/2014/main" id="{E119AAFF-A0D2-47EF-A6A3-46D8D62DE3B6}"/>
              </a:ext>
            </a:extLst>
          </p:cNvPr>
          <p:cNvSpPr/>
          <p:nvPr/>
        </p:nvSpPr>
        <p:spPr>
          <a:xfrm>
            <a:off x="1341658" y="5801440"/>
            <a:ext cx="536545" cy="230832"/>
          </a:xfrm>
          <a:prstGeom prst="rect">
            <a:avLst/>
          </a:prstGeom>
          <a:solidFill>
            <a:schemeClr val="bg1"/>
          </a:solidFill>
          <a:ln>
            <a:solidFill>
              <a:srgbClr val="FFC000"/>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Diameter</a:t>
            </a:r>
            <a:endParaRPr lang="en-GB" sz="700" dirty="0">
              <a:latin typeface="A little sunshine" panose="02000603000000000000" pitchFamily="2" charset="0"/>
              <a:ea typeface="A little sunshine" panose="02000603000000000000" pitchFamily="2" charset="0"/>
            </a:endParaRPr>
          </a:p>
        </p:txBody>
      </p:sp>
      <p:sp>
        <p:nvSpPr>
          <p:cNvPr id="81" name="Rectangle 80">
            <a:extLst>
              <a:ext uri="{FF2B5EF4-FFF2-40B4-BE49-F238E27FC236}">
                <a16:creationId xmlns:a16="http://schemas.microsoft.com/office/drawing/2014/main" id="{F50C7685-0AFF-4F5E-88DE-7ABBDD179A6B}"/>
              </a:ext>
            </a:extLst>
          </p:cNvPr>
          <p:cNvSpPr/>
          <p:nvPr/>
        </p:nvSpPr>
        <p:spPr>
          <a:xfrm>
            <a:off x="754583" y="6262703"/>
            <a:ext cx="463566" cy="230832"/>
          </a:xfrm>
          <a:prstGeom prst="rect">
            <a:avLst/>
          </a:prstGeom>
          <a:solidFill>
            <a:schemeClr val="bg1"/>
          </a:solidFill>
          <a:ln>
            <a:solidFill>
              <a:srgbClr val="FF0000"/>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Radius</a:t>
            </a:r>
            <a:endParaRPr lang="en-GB" sz="700" dirty="0">
              <a:latin typeface="A little sunshine" panose="02000603000000000000" pitchFamily="2" charset="0"/>
              <a:ea typeface="A little sunshine" panose="02000603000000000000" pitchFamily="2" charset="0"/>
            </a:endParaRPr>
          </a:p>
        </p:txBody>
      </p:sp>
      <p:sp>
        <p:nvSpPr>
          <p:cNvPr id="82" name="Rectangle 81">
            <a:extLst>
              <a:ext uri="{FF2B5EF4-FFF2-40B4-BE49-F238E27FC236}">
                <a16:creationId xmlns:a16="http://schemas.microsoft.com/office/drawing/2014/main" id="{81F84EFB-E479-4D4C-BE8C-762E71CA0207}"/>
              </a:ext>
            </a:extLst>
          </p:cNvPr>
          <p:cNvSpPr/>
          <p:nvPr/>
        </p:nvSpPr>
        <p:spPr>
          <a:xfrm>
            <a:off x="133028" y="5401223"/>
            <a:ext cx="513765" cy="230832"/>
          </a:xfrm>
          <a:prstGeom prst="rect">
            <a:avLst/>
          </a:prstGeom>
          <a:solidFill>
            <a:schemeClr val="bg1"/>
          </a:solidFill>
          <a:ln>
            <a:solidFill>
              <a:schemeClr val="accent6">
                <a:lumMod val="60000"/>
                <a:lumOff val="40000"/>
              </a:schemeClr>
            </a:solid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Centre</a:t>
            </a:r>
            <a:endParaRPr lang="en-GB" sz="700" dirty="0">
              <a:latin typeface="A little sunshine" panose="02000603000000000000" pitchFamily="2" charset="0"/>
              <a:ea typeface="A little sunshine" panose="02000603000000000000" pitchFamily="2" charset="0"/>
            </a:endParaRPr>
          </a:p>
        </p:txBody>
      </p:sp>
      <p:sp>
        <p:nvSpPr>
          <p:cNvPr id="83" name="Rectangle 82">
            <a:extLst>
              <a:ext uri="{FF2B5EF4-FFF2-40B4-BE49-F238E27FC236}">
                <a16:creationId xmlns:a16="http://schemas.microsoft.com/office/drawing/2014/main" id="{E175378F-6E83-4CCE-864B-8ADF31007816}"/>
              </a:ext>
            </a:extLst>
          </p:cNvPr>
          <p:cNvSpPr/>
          <p:nvPr/>
        </p:nvSpPr>
        <p:spPr>
          <a:xfrm>
            <a:off x="57733" y="6126025"/>
            <a:ext cx="660187" cy="584775"/>
          </a:xfrm>
          <a:prstGeom prst="rect">
            <a:avLst/>
          </a:prstGeom>
          <a:ln w="3175">
            <a:noFill/>
          </a:ln>
        </p:spPr>
        <p:txBody>
          <a:bodyPr wrap="square">
            <a:spAutoFit/>
          </a:bodyPr>
          <a:lstStyle/>
          <a:p>
            <a:pPr algn="ctr"/>
            <a:r>
              <a:rPr lang="en-GB" sz="800" b="1" dirty="0">
                <a:latin typeface="A little sunshine" panose="02000603000000000000" pitchFamily="2" charset="0"/>
                <a:ea typeface="A little sunshine" panose="02000603000000000000" pitchFamily="2" charset="0"/>
              </a:rPr>
              <a:t>The diameter is twice the length of the radius</a:t>
            </a:r>
          </a:p>
        </p:txBody>
      </p:sp>
      <mc:AlternateContent xmlns:mc="http://schemas.openxmlformats.org/markup-compatibility/2006" xmlns:a14="http://schemas.microsoft.com/office/drawing/2010/main">
        <mc:Choice Requires="a14">
          <p:sp>
            <p:nvSpPr>
              <p:cNvPr id="84" name="Rectangle 83">
                <a:extLst>
                  <a:ext uri="{FF2B5EF4-FFF2-40B4-BE49-F238E27FC236}">
                    <a16:creationId xmlns:a16="http://schemas.microsoft.com/office/drawing/2014/main" id="{6D92685A-E741-4653-A6CC-3B7BC016ED44}"/>
                  </a:ext>
                </a:extLst>
              </p:cNvPr>
              <p:cNvSpPr/>
              <p:nvPr/>
            </p:nvSpPr>
            <p:spPr>
              <a:xfrm>
                <a:off x="2043649" y="6329941"/>
                <a:ext cx="849503" cy="338554"/>
              </a:xfrm>
              <a:prstGeom prst="rect">
                <a:avLst/>
              </a:prstGeom>
              <a:ln w="3175">
                <a:solidFill>
                  <a:schemeClr val="tx1"/>
                </a:solid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There are 360</a:t>
                </a:r>
                <a14:m>
                  <m:oMath xmlns:m="http://schemas.openxmlformats.org/officeDocument/2006/math">
                    <m:r>
                      <a:rPr lang="en-GB" sz="800" b="0" i="1" smtClean="0">
                        <a:latin typeface="Cambria Math" panose="02040503050406030204" pitchFamily="18" charset="0"/>
                        <a:ea typeface="Cambria Math" panose="02040503050406030204" pitchFamily="18" charset="0"/>
                      </a:rPr>
                      <m:t>°</m:t>
                    </m:r>
                  </m:oMath>
                </a14:m>
                <a:r>
                  <a:rPr lang="en-GB" sz="800" dirty="0">
                    <a:latin typeface="A little sunshine" panose="02000603000000000000" pitchFamily="2" charset="0"/>
                    <a:ea typeface="A little sunshine" panose="02000603000000000000" pitchFamily="2" charset="0"/>
                  </a:rPr>
                  <a:t> in a circle</a:t>
                </a:r>
              </a:p>
            </p:txBody>
          </p:sp>
        </mc:Choice>
        <mc:Fallback xmlns="">
          <p:sp>
            <p:nvSpPr>
              <p:cNvPr id="84" name="Rectangle 83">
                <a:extLst>
                  <a:ext uri="{FF2B5EF4-FFF2-40B4-BE49-F238E27FC236}">
                    <a16:creationId xmlns:a16="http://schemas.microsoft.com/office/drawing/2014/main" id="{6D92685A-E741-4653-A6CC-3B7BC016ED44}"/>
                  </a:ext>
                </a:extLst>
              </p:cNvPr>
              <p:cNvSpPr>
                <a:spLocks noRot="1" noChangeAspect="1" noMove="1" noResize="1" noEditPoints="1" noAdjustHandles="1" noChangeArrowheads="1" noChangeShapeType="1" noTextEdit="1"/>
              </p:cNvSpPr>
              <p:nvPr/>
            </p:nvSpPr>
            <p:spPr>
              <a:xfrm>
                <a:off x="2043649" y="6329941"/>
                <a:ext cx="849503" cy="338554"/>
              </a:xfrm>
              <a:prstGeom prst="rect">
                <a:avLst/>
              </a:prstGeom>
              <a:blipFill>
                <a:blip r:embed="rId7"/>
                <a:stretch>
                  <a:fillRect b="-1754"/>
                </a:stretch>
              </a:blipFill>
              <a:ln w="3175">
                <a:solidFill>
                  <a:schemeClr val="tx1"/>
                </a:solidFill>
              </a:ln>
            </p:spPr>
            <p:txBody>
              <a:bodyPr/>
              <a:lstStyle/>
              <a:p>
                <a:r>
                  <a:rPr lang="en-GB">
                    <a:noFill/>
                  </a:rPr>
                  <a:t> </a:t>
                </a:r>
              </a:p>
            </p:txBody>
          </p:sp>
        </mc:Fallback>
      </mc:AlternateContent>
      <p:sp>
        <p:nvSpPr>
          <p:cNvPr id="85" name="Rectangle 84">
            <a:extLst>
              <a:ext uri="{FF2B5EF4-FFF2-40B4-BE49-F238E27FC236}">
                <a16:creationId xmlns:a16="http://schemas.microsoft.com/office/drawing/2014/main" id="{C8F4EC27-6ACC-476B-AF0D-830FA30116A8}"/>
              </a:ext>
            </a:extLst>
          </p:cNvPr>
          <p:cNvSpPr/>
          <p:nvPr/>
        </p:nvSpPr>
        <p:spPr>
          <a:xfrm>
            <a:off x="1982846" y="5065573"/>
            <a:ext cx="4720311" cy="1690827"/>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a:extLst>
              <a:ext uri="{FF2B5EF4-FFF2-40B4-BE49-F238E27FC236}">
                <a16:creationId xmlns:a16="http://schemas.microsoft.com/office/drawing/2014/main" id="{07F99D4D-EA13-4A36-8496-A164EC7107E1}"/>
              </a:ext>
            </a:extLst>
          </p:cNvPr>
          <p:cNvSpPr txBox="1"/>
          <p:nvPr/>
        </p:nvSpPr>
        <p:spPr>
          <a:xfrm>
            <a:off x="1968924" y="5041904"/>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Read and interpret pie charts</a:t>
            </a:r>
          </a:p>
        </p:txBody>
      </p:sp>
      <p:sp>
        <p:nvSpPr>
          <p:cNvPr id="88" name="Rectangle 87">
            <a:extLst>
              <a:ext uri="{FF2B5EF4-FFF2-40B4-BE49-F238E27FC236}">
                <a16:creationId xmlns:a16="http://schemas.microsoft.com/office/drawing/2014/main" id="{71D7088C-5839-4E6D-8580-B68C1CE47607}"/>
              </a:ext>
            </a:extLst>
          </p:cNvPr>
          <p:cNvSpPr/>
          <p:nvPr/>
        </p:nvSpPr>
        <p:spPr>
          <a:xfrm>
            <a:off x="1965088" y="5300971"/>
            <a:ext cx="849503" cy="861774"/>
          </a:xfrm>
          <a:prstGeom prst="rect">
            <a:avLst/>
          </a:prstGeom>
          <a:ln w="3175">
            <a:noFill/>
          </a:ln>
        </p:spPr>
        <p:txBody>
          <a:bodyPr wrap="square">
            <a:spAutoFit/>
          </a:bodyPr>
          <a:lstStyle/>
          <a:p>
            <a:pPr algn="ctr"/>
            <a:r>
              <a:rPr lang="en-GB" sz="1000" dirty="0">
                <a:latin typeface="A little sunshine" panose="02000603000000000000" pitchFamily="2" charset="0"/>
                <a:ea typeface="A little sunshine" panose="02000603000000000000" pitchFamily="2" charset="0"/>
              </a:rPr>
              <a:t>Always read the data for the total amount the pie chart represents</a:t>
            </a:r>
          </a:p>
        </p:txBody>
      </p:sp>
      <p:sp>
        <p:nvSpPr>
          <p:cNvPr id="89" name="Rectangle 88">
            <a:extLst>
              <a:ext uri="{FF2B5EF4-FFF2-40B4-BE49-F238E27FC236}">
                <a16:creationId xmlns:a16="http://schemas.microsoft.com/office/drawing/2014/main" id="{709BCF1D-AB8A-4737-BAEC-79EA567C9AFE}"/>
              </a:ext>
            </a:extLst>
          </p:cNvPr>
          <p:cNvSpPr/>
          <p:nvPr/>
        </p:nvSpPr>
        <p:spPr>
          <a:xfrm>
            <a:off x="3651130" y="6410981"/>
            <a:ext cx="1036839" cy="338554"/>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There are 8 equal sectors in this pie chart</a:t>
            </a:r>
          </a:p>
        </p:txBody>
      </p:sp>
      <p:cxnSp>
        <p:nvCxnSpPr>
          <p:cNvPr id="90" name="Straight Arrow Connector 89">
            <a:extLst>
              <a:ext uri="{FF2B5EF4-FFF2-40B4-BE49-F238E27FC236}">
                <a16:creationId xmlns:a16="http://schemas.microsoft.com/office/drawing/2014/main" id="{4DE05B61-E4E4-42C2-B67D-D3BE5DE3C8B3}"/>
              </a:ext>
            </a:extLst>
          </p:cNvPr>
          <p:cNvCxnSpPr>
            <a:cxnSpLocks/>
          </p:cNvCxnSpPr>
          <p:nvPr/>
        </p:nvCxnSpPr>
        <p:spPr>
          <a:xfrm flipH="1" flipV="1">
            <a:off x="3530760" y="6329623"/>
            <a:ext cx="201807" cy="2506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18" name="Group 117">
            <a:extLst>
              <a:ext uri="{FF2B5EF4-FFF2-40B4-BE49-F238E27FC236}">
                <a16:creationId xmlns:a16="http://schemas.microsoft.com/office/drawing/2014/main" id="{6B836BFA-9F41-4F15-8EF9-252D8CD9FC32}"/>
              </a:ext>
            </a:extLst>
          </p:cNvPr>
          <p:cNvGrpSpPr/>
          <p:nvPr/>
        </p:nvGrpSpPr>
        <p:grpSpPr>
          <a:xfrm>
            <a:off x="4660837" y="5390636"/>
            <a:ext cx="1896540" cy="519536"/>
            <a:chOff x="4239417" y="5478963"/>
            <a:chExt cx="1896540" cy="519536"/>
          </a:xfrm>
        </p:grpSpPr>
        <p:grpSp>
          <p:nvGrpSpPr>
            <p:cNvPr id="102" name="Group 101">
              <a:extLst>
                <a:ext uri="{FF2B5EF4-FFF2-40B4-BE49-F238E27FC236}">
                  <a16:creationId xmlns:a16="http://schemas.microsoft.com/office/drawing/2014/main" id="{9A51DBFF-94D5-4267-AD48-A125D83C11ED}"/>
                </a:ext>
              </a:extLst>
            </p:cNvPr>
            <p:cNvGrpSpPr/>
            <p:nvPr/>
          </p:nvGrpSpPr>
          <p:grpSpPr>
            <a:xfrm>
              <a:off x="4272241" y="5787467"/>
              <a:ext cx="1808945" cy="180947"/>
              <a:chOff x="4500283" y="5800463"/>
              <a:chExt cx="1237513" cy="152102"/>
            </a:xfrm>
          </p:grpSpPr>
          <p:sp>
            <p:nvSpPr>
              <p:cNvPr id="92" name="Rectangle 91">
                <a:extLst>
                  <a:ext uri="{FF2B5EF4-FFF2-40B4-BE49-F238E27FC236}">
                    <a16:creationId xmlns:a16="http://schemas.microsoft.com/office/drawing/2014/main" id="{BE3B153C-5B37-4F0E-B8EE-79552622F7BA}"/>
                  </a:ext>
                </a:extLst>
              </p:cNvPr>
              <p:cNvSpPr/>
              <p:nvPr/>
            </p:nvSpPr>
            <p:spPr>
              <a:xfrm>
                <a:off x="4500283" y="5801440"/>
                <a:ext cx="156883" cy="151125"/>
              </a:xfrm>
              <a:prstGeom prst="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800" dirty="0">
                  <a:solidFill>
                    <a:schemeClr val="tx1"/>
                  </a:solidFill>
                  <a:latin typeface="A little sunshine" panose="02000603000000000000" pitchFamily="2" charset="0"/>
                  <a:ea typeface="A little sunshine" panose="02000603000000000000" pitchFamily="2" charset="0"/>
                </a:endParaRPr>
              </a:p>
            </p:txBody>
          </p:sp>
          <p:sp>
            <p:nvSpPr>
              <p:cNvPr id="95" name="Rectangle 94">
                <a:extLst>
                  <a:ext uri="{FF2B5EF4-FFF2-40B4-BE49-F238E27FC236}">
                    <a16:creationId xmlns:a16="http://schemas.microsoft.com/office/drawing/2014/main" id="{1D5D0167-2D32-4D06-ACD4-2DD5A0D7C4B2}"/>
                  </a:ext>
                </a:extLst>
              </p:cNvPr>
              <p:cNvSpPr/>
              <p:nvPr/>
            </p:nvSpPr>
            <p:spPr>
              <a:xfrm>
                <a:off x="4657165" y="5801440"/>
                <a:ext cx="156883" cy="151125"/>
              </a:xfrm>
              <a:prstGeom prst="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a:extLst>
                  <a:ext uri="{FF2B5EF4-FFF2-40B4-BE49-F238E27FC236}">
                    <a16:creationId xmlns:a16="http://schemas.microsoft.com/office/drawing/2014/main" id="{57A0ADFF-77E5-4AB6-AA85-EEE3FD86B529}"/>
                  </a:ext>
                </a:extLst>
              </p:cNvPr>
              <p:cNvSpPr/>
              <p:nvPr/>
            </p:nvSpPr>
            <p:spPr>
              <a:xfrm>
                <a:off x="4814048" y="5801440"/>
                <a:ext cx="156883" cy="151125"/>
              </a:xfrm>
              <a:prstGeom prst="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a:extLst>
                  <a:ext uri="{FF2B5EF4-FFF2-40B4-BE49-F238E27FC236}">
                    <a16:creationId xmlns:a16="http://schemas.microsoft.com/office/drawing/2014/main" id="{BB0C7AA5-892C-4E10-B4F6-54C0F1E3FFA2}"/>
                  </a:ext>
                </a:extLst>
              </p:cNvPr>
              <p:cNvSpPr/>
              <p:nvPr/>
            </p:nvSpPr>
            <p:spPr>
              <a:xfrm>
                <a:off x="4964208" y="5801440"/>
                <a:ext cx="156883" cy="151125"/>
              </a:xfrm>
              <a:prstGeom prst="rect">
                <a:avLst/>
              </a:prstGeom>
              <a:solidFill>
                <a:schemeClr val="accent1">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Rectangle 97">
                <a:extLst>
                  <a:ext uri="{FF2B5EF4-FFF2-40B4-BE49-F238E27FC236}">
                    <a16:creationId xmlns:a16="http://schemas.microsoft.com/office/drawing/2014/main" id="{C3D4A7B5-D57A-4D38-8301-9653580EE5ED}"/>
                  </a:ext>
                </a:extLst>
              </p:cNvPr>
              <p:cNvSpPr/>
              <p:nvPr/>
            </p:nvSpPr>
            <p:spPr>
              <a:xfrm>
                <a:off x="5123285" y="5800600"/>
                <a:ext cx="156883" cy="151125"/>
              </a:xfrm>
              <a:prstGeom prst="rect">
                <a:avLst/>
              </a:prstGeom>
              <a:solidFill>
                <a:schemeClr val="accent2">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9" name="Rectangle 98">
                <a:extLst>
                  <a:ext uri="{FF2B5EF4-FFF2-40B4-BE49-F238E27FC236}">
                    <a16:creationId xmlns:a16="http://schemas.microsoft.com/office/drawing/2014/main" id="{8D8571AA-49ED-47EF-BBA6-DD386FF41562}"/>
                  </a:ext>
                </a:extLst>
              </p:cNvPr>
              <p:cNvSpPr/>
              <p:nvPr/>
            </p:nvSpPr>
            <p:spPr>
              <a:xfrm>
                <a:off x="5275575" y="5800464"/>
                <a:ext cx="156883" cy="151125"/>
              </a:xfrm>
              <a:prstGeom prst="rect">
                <a:avLst/>
              </a:prstGeom>
              <a:solidFill>
                <a:schemeClr val="accent6">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7CEB758C-318D-45CF-B4AE-B2FBB8474212}"/>
                  </a:ext>
                </a:extLst>
              </p:cNvPr>
              <p:cNvSpPr/>
              <p:nvPr/>
            </p:nvSpPr>
            <p:spPr>
              <a:xfrm>
                <a:off x="5429927" y="5800464"/>
                <a:ext cx="156883" cy="151125"/>
              </a:xfrm>
              <a:prstGeom prst="rect">
                <a:avLst/>
              </a:prstGeom>
              <a:solidFill>
                <a:schemeClr val="accent4">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C7BE5A5D-EAE2-460F-8303-81506E2CFB8E}"/>
                  </a:ext>
                </a:extLst>
              </p:cNvPr>
              <p:cNvSpPr/>
              <p:nvPr/>
            </p:nvSpPr>
            <p:spPr>
              <a:xfrm>
                <a:off x="5580913" y="5800463"/>
                <a:ext cx="156883" cy="151125"/>
              </a:xfrm>
              <a:prstGeom prst="rect">
                <a:avLst/>
              </a:prstGeom>
              <a:solidFill>
                <a:schemeClr val="accent4">
                  <a:lumMod val="60000"/>
                  <a:lumOff val="4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4" name="Rectangle 103">
              <a:extLst>
                <a:ext uri="{FF2B5EF4-FFF2-40B4-BE49-F238E27FC236}">
                  <a16:creationId xmlns:a16="http://schemas.microsoft.com/office/drawing/2014/main" id="{E58FA092-5494-4AA4-A290-A66FD6F32F7C}"/>
                </a:ext>
              </a:extLst>
            </p:cNvPr>
            <p:cNvSpPr/>
            <p:nvPr/>
          </p:nvSpPr>
          <p:spPr>
            <a:xfrm>
              <a:off x="4989504" y="5478963"/>
              <a:ext cx="380414" cy="246221"/>
            </a:xfrm>
            <a:prstGeom prst="rect">
              <a:avLst/>
            </a:prstGeom>
            <a:ln w="3175">
              <a:noFill/>
            </a:ln>
          </p:spPr>
          <p:txBody>
            <a:bodyPr wrap="square">
              <a:spAutoFit/>
            </a:bodyPr>
            <a:lstStyle/>
            <a:p>
              <a:pPr algn="ctr"/>
              <a:r>
                <a:rPr lang="en-GB" sz="1000" b="1" dirty="0">
                  <a:latin typeface="A little sunshine" panose="02000603000000000000" pitchFamily="2" charset="0"/>
                  <a:ea typeface="A little sunshine" panose="02000603000000000000" pitchFamily="2" charset="0"/>
                </a:rPr>
                <a:t>600</a:t>
              </a:r>
            </a:p>
          </p:txBody>
        </p:sp>
        <p:sp>
          <p:nvSpPr>
            <p:cNvPr id="109" name="Right Brace 108">
              <a:extLst>
                <a:ext uri="{FF2B5EF4-FFF2-40B4-BE49-F238E27FC236}">
                  <a16:creationId xmlns:a16="http://schemas.microsoft.com/office/drawing/2014/main" id="{F32691DF-BCD5-4DF5-B649-2A0FAD9284C9}"/>
                </a:ext>
              </a:extLst>
            </p:cNvPr>
            <p:cNvSpPr/>
            <p:nvPr/>
          </p:nvSpPr>
          <p:spPr>
            <a:xfrm rot="16200000">
              <a:off x="5156852" y="4850532"/>
              <a:ext cx="45719" cy="1750585"/>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10" name="TextBox 109">
              <a:extLst>
                <a:ext uri="{FF2B5EF4-FFF2-40B4-BE49-F238E27FC236}">
                  <a16:creationId xmlns:a16="http://schemas.microsoft.com/office/drawing/2014/main" id="{F688A15E-8440-4750-B680-EB1F9FFEDFDF}"/>
                </a:ext>
              </a:extLst>
            </p:cNvPr>
            <p:cNvSpPr txBox="1"/>
            <p:nvPr/>
          </p:nvSpPr>
          <p:spPr>
            <a:xfrm>
              <a:off x="4239417" y="5776346"/>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1" name="TextBox 110">
              <a:extLst>
                <a:ext uri="{FF2B5EF4-FFF2-40B4-BE49-F238E27FC236}">
                  <a16:creationId xmlns:a16="http://schemas.microsoft.com/office/drawing/2014/main" id="{3E754E60-C221-47A6-B20A-36902AD45F0A}"/>
                </a:ext>
              </a:extLst>
            </p:cNvPr>
            <p:cNvSpPr txBox="1"/>
            <p:nvPr/>
          </p:nvSpPr>
          <p:spPr>
            <a:xfrm>
              <a:off x="4462666" y="5776346"/>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2" name="TextBox 111">
              <a:extLst>
                <a:ext uri="{FF2B5EF4-FFF2-40B4-BE49-F238E27FC236}">
                  <a16:creationId xmlns:a16="http://schemas.microsoft.com/office/drawing/2014/main" id="{E531951A-7BCE-4A17-9D1D-93B70E734859}"/>
                </a:ext>
              </a:extLst>
            </p:cNvPr>
            <p:cNvSpPr txBox="1"/>
            <p:nvPr/>
          </p:nvSpPr>
          <p:spPr>
            <a:xfrm>
              <a:off x="4682474" y="5776346"/>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3" name="TextBox 112">
              <a:extLst>
                <a:ext uri="{FF2B5EF4-FFF2-40B4-BE49-F238E27FC236}">
                  <a16:creationId xmlns:a16="http://schemas.microsoft.com/office/drawing/2014/main" id="{B35732D7-E29A-488B-BFC9-E41F6C6A624D}"/>
                </a:ext>
              </a:extLst>
            </p:cNvPr>
            <p:cNvSpPr txBox="1"/>
            <p:nvPr/>
          </p:nvSpPr>
          <p:spPr>
            <a:xfrm>
              <a:off x="4920528" y="5776346"/>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4" name="TextBox 113">
              <a:extLst>
                <a:ext uri="{FF2B5EF4-FFF2-40B4-BE49-F238E27FC236}">
                  <a16:creationId xmlns:a16="http://schemas.microsoft.com/office/drawing/2014/main" id="{55298EFB-4E76-4E52-940C-EC8EEC5CB3C6}"/>
                </a:ext>
              </a:extLst>
            </p:cNvPr>
            <p:cNvSpPr txBox="1"/>
            <p:nvPr/>
          </p:nvSpPr>
          <p:spPr>
            <a:xfrm>
              <a:off x="5142973" y="5769637"/>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5" name="TextBox 114">
              <a:extLst>
                <a:ext uri="{FF2B5EF4-FFF2-40B4-BE49-F238E27FC236}">
                  <a16:creationId xmlns:a16="http://schemas.microsoft.com/office/drawing/2014/main" id="{8A3C9506-BA99-4436-BCE7-36A732B56AB0}"/>
                </a:ext>
              </a:extLst>
            </p:cNvPr>
            <p:cNvSpPr txBox="1"/>
            <p:nvPr/>
          </p:nvSpPr>
          <p:spPr>
            <a:xfrm>
              <a:off x="5370153" y="5769637"/>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6" name="TextBox 115">
              <a:extLst>
                <a:ext uri="{FF2B5EF4-FFF2-40B4-BE49-F238E27FC236}">
                  <a16:creationId xmlns:a16="http://schemas.microsoft.com/office/drawing/2014/main" id="{375C7A23-64E4-40D9-811B-990F8B5F603B}"/>
                </a:ext>
              </a:extLst>
            </p:cNvPr>
            <p:cNvSpPr txBox="1"/>
            <p:nvPr/>
          </p:nvSpPr>
          <p:spPr>
            <a:xfrm>
              <a:off x="5599640" y="5776346"/>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sp>
          <p:nvSpPr>
            <p:cNvPr id="117" name="TextBox 116">
              <a:extLst>
                <a:ext uri="{FF2B5EF4-FFF2-40B4-BE49-F238E27FC236}">
                  <a16:creationId xmlns:a16="http://schemas.microsoft.com/office/drawing/2014/main" id="{33040FBB-5536-4983-AC75-E87E74E72E84}"/>
                </a:ext>
              </a:extLst>
            </p:cNvPr>
            <p:cNvSpPr txBox="1"/>
            <p:nvPr/>
          </p:nvSpPr>
          <p:spPr>
            <a:xfrm>
              <a:off x="5825327" y="5783055"/>
              <a:ext cx="310630" cy="215444"/>
            </a:xfrm>
            <a:prstGeom prst="rect">
              <a:avLst/>
            </a:prstGeom>
            <a:noFill/>
          </p:spPr>
          <p:txBody>
            <a:bodyPr wrap="square" rtlCol="0">
              <a:spAutoFit/>
            </a:bodyPr>
            <a:lstStyle/>
            <a:p>
              <a:r>
                <a:rPr lang="en-GB" sz="800" dirty="0">
                  <a:latin typeface="A little sunshine" panose="02000603000000000000" pitchFamily="2" charset="0"/>
                  <a:ea typeface="A little sunshine" panose="02000603000000000000" pitchFamily="2" charset="0"/>
                </a:rPr>
                <a:t>75</a:t>
              </a:r>
            </a:p>
          </p:txBody>
        </p:sp>
      </p:grpSp>
      <p:sp>
        <p:nvSpPr>
          <p:cNvPr id="119" name="Rectangle 118">
            <a:extLst>
              <a:ext uri="{FF2B5EF4-FFF2-40B4-BE49-F238E27FC236}">
                <a16:creationId xmlns:a16="http://schemas.microsoft.com/office/drawing/2014/main" id="{7A45F4DE-B074-4370-A206-690F47977089}"/>
              </a:ext>
            </a:extLst>
          </p:cNvPr>
          <p:cNvSpPr/>
          <p:nvPr/>
        </p:nvSpPr>
        <p:spPr>
          <a:xfrm>
            <a:off x="4559796" y="5188560"/>
            <a:ext cx="2087829" cy="215444"/>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This bar model represents the information in the bar chart </a:t>
            </a:r>
          </a:p>
        </p:txBody>
      </p:sp>
      <p:sp>
        <p:nvSpPr>
          <p:cNvPr id="120" name="Rectangle: Rounded Corners 119">
            <a:extLst>
              <a:ext uri="{FF2B5EF4-FFF2-40B4-BE49-F238E27FC236}">
                <a16:creationId xmlns:a16="http://schemas.microsoft.com/office/drawing/2014/main" id="{05E6FA0A-36DA-442B-94A0-A4174DAC6F5A}"/>
              </a:ext>
            </a:extLst>
          </p:cNvPr>
          <p:cNvSpPr/>
          <p:nvPr/>
        </p:nvSpPr>
        <p:spPr>
          <a:xfrm>
            <a:off x="4659221" y="5205168"/>
            <a:ext cx="1883819" cy="19365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51B6DC15-C268-4E0B-96B4-1CA14F2D1F14}"/>
              </a:ext>
            </a:extLst>
          </p:cNvPr>
          <p:cNvSpPr/>
          <p:nvPr/>
        </p:nvSpPr>
        <p:spPr>
          <a:xfrm>
            <a:off x="2771434" y="5332424"/>
            <a:ext cx="1720458" cy="215444"/>
          </a:xfrm>
          <a:prstGeom prst="rect">
            <a:avLst/>
          </a:prstGeom>
          <a:ln w="3175">
            <a:noFill/>
          </a:ln>
        </p:spPr>
        <p:txBody>
          <a:bodyPr wrap="square">
            <a:spAutoFit/>
          </a:bodyPr>
          <a:lstStyle/>
          <a:p>
            <a:pPr algn="ctr"/>
            <a:r>
              <a:rPr lang="en-GB" sz="800" dirty="0" err="1">
                <a:latin typeface="A little sunshine" panose="02000603000000000000" pitchFamily="2" charset="0"/>
                <a:ea typeface="A little sunshine" panose="02000603000000000000" pitchFamily="2" charset="0"/>
              </a:rPr>
              <a:t>Copingham</a:t>
            </a:r>
            <a:r>
              <a:rPr lang="en-GB" sz="800" dirty="0">
                <a:latin typeface="A little sunshine" panose="02000603000000000000" pitchFamily="2" charset="0"/>
                <a:ea typeface="A little sunshine" panose="02000603000000000000" pitchFamily="2" charset="0"/>
              </a:rPr>
              <a:t> Primary School has 600 students </a:t>
            </a:r>
          </a:p>
        </p:txBody>
      </p:sp>
      <p:sp>
        <p:nvSpPr>
          <p:cNvPr id="123" name="Right Brace 122">
            <a:extLst>
              <a:ext uri="{FF2B5EF4-FFF2-40B4-BE49-F238E27FC236}">
                <a16:creationId xmlns:a16="http://schemas.microsoft.com/office/drawing/2014/main" id="{B6BA5F2A-5CF1-4B8B-AFAE-1C3E67D702CF}"/>
              </a:ext>
            </a:extLst>
          </p:cNvPr>
          <p:cNvSpPr/>
          <p:nvPr/>
        </p:nvSpPr>
        <p:spPr>
          <a:xfrm rot="16200000" flipH="1">
            <a:off x="5109072" y="5522082"/>
            <a:ext cx="72490" cy="86204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24" name="Rectangle 123">
            <a:extLst>
              <a:ext uri="{FF2B5EF4-FFF2-40B4-BE49-F238E27FC236}">
                <a16:creationId xmlns:a16="http://schemas.microsoft.com/office/drawing/2014/main" id="{827BCB65-6E3A-4992-A3DE-C080AACE3E97}"/>
              </a:ext>
            </a:extLst>
          </p:cNvPr>
          <p:cNvSpPr/>
          <p:nvPr/>
        </p:nvSpPr>
        <p:spPr>
          <a:xfrm>
            <a:off x="4754722" y="5989346"/>
            <a:ext cx="781190" cy="461665"/>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Walking represents half of this data</a:t>
            </a:r>
          </a:p>
        </p:txBody>
      </p:sp>
      <p:sp>
        <p:nvSpPr>
          <p:cNvPr id="125" name="Right Brace 124">
            <a:extLst>
              <a:ext uri="{FF2B5EF4-FFF2-40B4-BE49-F238E27FC236}">
                <a16:creationId xmlns:a16="http://schemas.microsoft.com/office/drawing/2014/main" id="{DB0E449D-A113-4977-8169-6D5B32E2D4C2}"/>
              </a:ext>
            </a:extLst>
          </p:cNvPr>
          <p:cNvSpPr/>
          <p:nvPr/>
        </p:nvSpPr>
        <p:spPr>
          <a:xfrm rot="16200000" flipH="1">
            <a:off x="6278491" y="5733490"/>
            <a:ext cx="45719" cy="454407"/>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26" name="Rectangle 125">
            <a:extLst>
              <a:ext uri="{FF2B5EF4-FFF2-40B4-BE49-F238E27FC236}">
                <a16:creationId xmlns:a16="http://schemas.microsoft.com/office/drawing/2014/main" id="{4F1E5AD8-1CCD-4270-B302-707640C4166C}"/>
              </a:ext>
            </a:extLst>
          </p:cNvPr>
          <p:cNvSpPr/>
          <p:nvPr/>
        </p:nvSpPr>
        <p:spPr>
          <a:xfrm>
            <a:off x="5911357" y="6005238"/>
            <a:ext cx="781190" cy="461665"/>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Train represents a quarter of this data</a:t>
            </a:r>
          </a:p>
        </p:txBody>
      </p:sp>
      <p:sp>
        <p:nvSpPr>
          <p:cNvPr id="127" name="Rectangle 126">
            <a:extLst>
              <a:ext uri="{FF2B5EF4-FFF2-40B4-BE49-F238E27FC236}">
                <a16:creationId xmlns:a16="http://schemas.microsoft.com/office/drawing/2014/main" id="{9A1E7EA8-53CD-40D9-BDBF-43AACEB9F364}"/>
              </a:ext>
            </a:extLst>
          </p:cNvPr>
          <p:cNvSpPr/>
          <p:nvPr/>
        </p:nvSpPr>
        <p:spPr>
          <a:xfrm>
            <a:off x="88013" y="6830894"/>
            <a:ext cx="3188588" cy="154517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Rectangle 127">
            <a:extLst>
              <a:ext uri="{FF2B5EF4-FFF2-40B4-BE49-F238E27FC236}">
                <a16:creationId xmlns:a16="http://schemas.microsoft.com/office/drawing/2014/main" id="{34788461-7FAC-4860-A7FD-CBB7E02E4E27}"/>
              </a:ext>
            </a:extLst>
          </p:cNvPr>
          <p:cNvSpPr/>
          <p:nvPr/>
        </p:nvSpPr>
        <p:spPr>
          <a:xfrm>
            <a:off x="3353549" y="6837758"/>
            <a:ext cx="3349608" cy="1545170"/>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TextBox 128">
            <a:extLst>
              <a:ext uri="{FF2B5EF4-FFF2-40B4-BE49-F238E27FC236}">
                <a16:creationId xmlns:a16="http://schemas.microsoft.com/office/drawing/2014/main" id="{5784E049-1C67-40AE-A558-22F0EAFDE906}"/>
              </a:ext>
            </a:extLst>
          </p:cNvPr>
          <p:cNvSpPr txBox="1"/>
          <p:nvPr/>
        </p:nvSpPr>
        <p:spPr>
          <a:xfrm>
            <a:off x="52110" y="6810686"/>
            <a:ext cx="2021369"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Pie charts with percentages</a:t>
            </a:r>
          </a:p>
        </p:txBody>
      </p:sp>
      <p:pic>
        <p:nvPicPr>
          <p:cNvPr id="130" name="Picture 129">
            <a:extLst>
              <a:ext uri="{FF2B5EF4-FFF2-40B4-BE49-F238E27FC236}">
                <a16:creationId xmlns:a16="http://schemas.microsoft.com/office/drawing/2014/main" id="{96154703-2E25-4FEA-8F02-287EF557C275}"/>
              </a:ext>
            </a:extLst>
          </p:cNvPr>
          <p:cNvPicPr>
            <a:picLocks noChangeAspect="1"/>
          </p:cNvPicPr>
          <p:nvPr/>
        </p:nvPicPr>
        <p:blipFill>
          <a:blip r:embed="rId8"/>
          <a:stretch>
            <a:fillRect/>
          </a:stretch>
        </p:blipFill>
        <p:spPr>
          <a:xfrm>
            <a:off x="205472" y="7421693"/>
            <a:ext cx="1279340" cy="857579"/>
          </a:xfrm>
          <a:prstGeom prst="rect">
            <a:avLst/>
          </a:prstGeom>
        </p:spPr>
      </p:pic>
      <p:sp>
        <p:nvSpPr>
          <p:cNvPr id="131" name="Rectangle 130">
            <a:extLst>
              <a:ext uri="{FF2B5EF4-FFF2-40B4-BE49-F238E27FC236}">
                <a16:creationId xmlns:a16="http://schemas.microsoft.com/office/drawing/2014/main" id="{A4ED84F6-970D-46C0-9862-ACCF3E3350E9}"/>
              </a:ext>
            </a:extLst>
          </p:cNvPr>
          <p:cNvSpPr/>
          <p:nvPr/>
        </p:nvSpPr>
        <p:spPr>
          <a:xfrm>
            <a:off x="-138532" y="7098124"/>
            <a:ext cx="1720458" cy="215444"/>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This survey asked 160 people</a:t>
            </a:r>
          </a:p>
        </p:txBody>
      </p:sp>
      <p:sp>
        <p:nvSpPr>
          <p:cNvPr id="132" name="Rectangle 131">
            <a:extLst>
              <a:ext uri="{FF2B5EF4-FFF2-40B4-BE49-F238E27FC236}">
                <a16:creationId xmlns:a16="http://schemas.microsoft.com/office/drawing/2014/main" id="{62621A5B-FEB8-457C-8E58-66DD39F501E0}"/>
              </a:ext>
            </a:extLst>
          </p:cNvPr>
          <p:cNvSpPr/>
          <p:nvPr/>
        </p:nvSpPr>
        <p:spPr>
          <a:xfrm>
            <a:off x="1617829" y="6925027"/>
            <a:ext cx="1720458" cy="230832"/>
          </a:xfrm>
          <a:prstGeom prst="rect">
            <a:avLst/>
          </a:prstGeom>
          <a:ln w="3175">
            <a:no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The whole pie chart represents 100%</a:t>
            </a:r>
          </a:p>
        </p:txBody>
      </p:sp>
      <mc:AlternateContent xmlns:mc="http://schemas.openxmlformats.org/markup-compatibility/2006" xmlns:a14="http://schemas.microsoft.com/office/drawing/2010/main">
        <mc:Choice Requires="a14">
          <p:sp>
            <p:nvSpPr>
              <p:cNvPr id="134" name="Rectangle 133">
                <a:extLst>
                  <a:ext uri="{FF2B5EF4-FFF2-40B4-BE49-F238E27FC236}">
                    <a16:creationId xmlns:a16="http://schemas.microsoft.com/office/drawing/2014/main" id="{963EC5E9-EFB2-4D91-AF39-24C5923EAF5C}"/>
                  </a:ext>
                </a:extLst>
              </p:cNvPr>
              <p:cNvSpPr/>
              <p:nvPr/>
            </p:nvSpPr>
            <p:spPr>
              <a:xfrm>
                <a:off x="1662127" y="7173367"/>
                <a:ext cx="547587" cy="266227"/>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10%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1</m:t>
                        </m:r>
                      </m:num>
                      <m:den>
                        <m:r>
                          <a:rPr lang="en-GB" sz="800" b="0" i="1" smtClean="0">
                            <a:latin typeface="Cambria Math" panose="02040503050406030204" pitchFamily="18" charset="0"/>
                            <a:ea typeface="A little sunshine" panose="02000603000000000000" pitchFamily="2" charset="0"/>
                          </a:rPr>
                          <m:t>10</m:t>
                        </m:r>
                      </m:den>
                    </m:f>
                  </m:oMath>
                </a14:m>
                <a:r>
                  <a:rPr lang="en-GB" sz="800" dirty="0">
                    <a:latin typeface="A little sunshine" panose="02000603000000000000" pitchFamily="2" charset="0"/>
                    <a:ea typeface="A little sunshine" panose="02000603000000000000" pitchFamily="2" charset="0"/>
                  </a:rPr>
                  <a:t>  </a:t>
                </a:r>
              </a:p>
            </p:txBody>
          </p:sp>
        </mc:Choice>
        <mc:Fallback xmlns="">
          <p:sp>
            <p:nvSpPr>
              <p:cNvPr id="134" name="Rectangle 133">
                <a:extLst>
                  <a:ext uri="{FF2B5EF4-FFF2-40B4-BE49-F238E27FC236}">
                    <a16:creationId xmlns:a16="http://schemas.microsoft.com/office/drawing/2014/main" id="{963EC5E9-EFB2-4D91-AF39-24C5923EAF5C}"/>
                  </a:ext>
                </a:extLst>
              </p:cNvPr>
              <p:cNvSpPr>
                <a:spLocks noRot="1" noChangeAspect="1" noMove="1" noResize="1" noEditPoints="1" noAdjustHandles="1" noChangeArrowheads="1" noChangeShapeType="1" noTextEdit="1"/>
              </p:cNvSpPr>
              <p:nvPr/>
            </p:nvSpPr>
            <p:spPr>
              <a:xfrm>
                <a:off x="1662127" y="7173367"/>
                <a:ext cx="547587" cy="266227"/>
              </a:xfrm>
              <a:prstGeom prst="rect">
                <a:avLst/>
              </a:prstGeom>
              <a:blipFill>
                <a:blip r:embed="rId9"/>
                <a:stretch>
                  <a:fillRect/>
                </a:stretch>
              </a:blipFill>
              <a:ln w="3175">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5" name="Rectangle 134">
                <a:extLst>
                  <a:ext uri="{FF2B5EF4-FFF2-40B4-BE49-F238E27FC236}">
                    <a16:creationId xmlns:a16="http://schemas.microsoft.com/office/drawing/2014/main" id="{56901781-CA9D-41CF-ACD9-AA4E9F62A56F}"/>
                  </a:ext>
                </a:extLst>
              </p:cNvPr>
              <p:cNvSpPr/>
              <p:nvPr/>
            </p:nvSpPr>
            <p:spPr>
              <a:xfrm>
                <a:off x="2147607" y="7176067"/>
                <a:ext cx="547587" cy="266227"/>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50%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1</m:t>
                        </m:r>
                      </m:num>
                      <m:den>
                        <m:r>
                          <a:rPr lang="en-GB" sz="800" b="0" i="1" smtClean="0">
                            <a:latin typeface="Cambria Math" panose="02040503050406030204" pitchFamily="18" charset="0"/>
                            <a:ea typeface="A little sunshine" panose="02000603000000000000" pitchFamily="2" charset="0"/>
                          </a:rPr>
                          <m:t>2</m:t>
                        </m:r>
                      </m:den>
                    </m:f>
                    <m:r>
                      <a:rPr lang="en-GB" sz="800" b="0" i="1" smtClean="0">
                        <a:latin typeface="Cambria Math" panose="02040503050406030204" pitchFamily="18" charset="0"/>
                        <a:ea typeface="A little sunshine" panose="02000603000000000000" pitchFamily="2" charset="0"/>
                      </a:rPr>
                      <m:t> </m:t>
                    </m:r>
                  </m:oMath>
                </a14:m>
                <a:r>
                  <a:rPr lang="en-GB" sz="800" dirty="0">
                    <a:latin typeface="A little sunshine" panose="02000603000000000000" pitchFamily="2" charset="0"/>
                    <a:ea typeface="A little sunshine" panose="02000603000000000000" pitchFamily="2" charset="0"/>
                  </a:rPr>
                  <a:t>  </a:t>
                </a:r>
              </a:p>
            </p:txBody>
          </p:sp>
        </mc:Choice>
        <mc:Fallback xmlns="">
          <p:sp>
            <p:nvSpPr>
              <p:cNvPr id="135" name="Rectangle 134">
                <a:extLst>
                  <a:ext uri="{FF2B5EF4-FFF2-40B4-BE49-F238E27FC236}">
                    <a16:creationId xmlns:a16="http://schemas.microsoft.com/office/drawing/2014/main" id="{56901781-CA9D-41CF-ACD9-AA4E9F62A56F}"/>
                  </a:ext>
                </a:extLst>
              </p:cNvPr>
              <p:cNvSpPr>
                <a:spLocks noRot="1" noChangeAspect="1" noMove="1" noResize="1" noEditPoints="1" noAdjustHandles="1" noChangeArrowheads="1" noChangeShapeType="1" noTextEdit="1"/>
              </p:cNvSpPr>
              <p:nvPr/>
            </p:nvSpPr>
            <p:spPr>
              <a:xfrm>
                <a:off x="2147607" y="7176067"/>
                <a:ext cx="547587" cy="266227"/>
              </a:xfrm>
              <a:prstGeom prst="rect">
                <a:avLst/>
              </a:prstGeom>
              <a:blipFill>
                <a:blip r:embed="rId10"/>
                <a:stretch>
                  <a:fillRect/>
                </a:stretch>
              </a:blipFill>
              <a:ln w="3175">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6" name="Rectangle 135">
                <a:extLst>
                  <a:ext uri="{FF2B5EF4-FFF2-40B4-BE49-F238E27FC236}">
                    <a16:creationId xmlns:a16="http://schemas.microsoft.com/office/drawing/2014/main" id="{C008E2D8-1C03-4C7C-AE8A-E0E1F9E6E3C7}"/>
                  </a:ext>
                </a:extLst>
              </p:cNvPr>
              <p:cNvSpPr/>
              <p:nvPr/>
            </p:nvSpPr>
            <p:spPr>
              <a:xfrm>
                <a:off x="2588319" y="7167579"/>
                <a:ext cx="547587" cy="266227"/>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25%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1</m:t>
                        </m:r>
                      </m:num>
                      <m:den>
                        <m:r>
                          <a:rPr lang="en-GB" sz="800" b="0" i="1" smtClean="0">
                            <a:latin typeface="Cambria Math" panose="02040503050406030204" pitchFamily="18" charset="0"/>
                            <a:ea typeface="A little sunshine" panose="02000603000000000000" pitchFamily="2" charset="0"/>
                          </a:rPr>
                          <m:t>4</m:t>
                        </m:r>
                      </m:den>
                    </m:f>
                    <m:r>
                      <a:rPr lang="en-GB" sz="800" b="0" i="1" smtClean="0">
                        <a:latin typeface="Cambria Math" panose="02040503050406030204" pitchFamily="18" charset="0"/>
                        <a:ea typeface="A little sunshine" panose="02000603000000000000" pitchFamily="2" charset="0"/>
                      </a:rPr>
                      <m:t> </m:t>
                    </m:r>
                  </m:oMath>
                </a14:m>
                <a:r>
                  <a:rPr lang="en-GB" sz="800" dirty="0">
                    <a:latin typeface="A little sunshine" panose="02000603000000000000" pitchFamily="2" charset="0"/>
                    <a:ea typeface="A little sunshine" panose="02000603000000000000" pitchFamily="2" charset="0"/>
                  </a:rPr>
                  <a:t>  </a:t>
                </a:r>
              </a:p>
            </p:txBody>
          </p:sp>
        </mc:Choice>
        <mc:Fallback xmlns="">
          <p:sp>
            <p:nvSpPr>
              <p:cNvPr id="136" name="Rectangle 135">
                <a:extLst>
                  <a:ext uri="{FF2B5EF4-FFF2-40B4-BE49-F238E27FC236}">
                    <a16:creationId xmlns:a16="http://schemas.microsoft.com/office/drawing/2014/main" id="{C008E2D8-1C03-4C7C-AE8A-E0E1F9E6E3C7}"/>
                  </a:ext>
                </a:extLst>
              </p:cNvPr>
              <p:cNvSpPr>
                <a:spLocks noRot="1" noChangeAspect="1" noMove="1" noResize="1" noEditPoints="1" noAdjustHandles="1" noChangeArrowheads="1" noChangeShapeType="1" noTextEdit="1"/>
              </p:cNvSpPr>
              <p:nvPr/>
            </p:nvSpPr>
            <p:spPr>
              <a:xfrm>
                <a:off x="2588319" y="7167579"/>
                <a:ext cx="547587" cy="266227"/>
              </a:xfrm>
              <a:prstGeom prst="rect">
                <a:avLst/>
              </a:prstGeom>
              <a:blipFill>
                <a:blip r:embed="rId11"/>
                <a:stretch>
                  <a:fillRect/>
                </a:stretch>
              </a:blipFill>
              <a:ln w="3175">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7" name="Rectangle 136">
                <a:extLst>
                  <a:ext uri="{FF2B5EF4-FFF2-40B4-BE49-F238E27FC236}">
                    <a16:creationId xmlns:a16="http://schemas.microsoft.com/office/drawing/2014/main" id="{73BF9363-63A5-400F-832E-6E3B78DBFB74}"/>
                  </a:ext>
                </a:extLst>
              </p:cNvPr>
              <p:cNvSpPr/>
              <p:nvPr/>
            </p:nvSpPr>
            <p:spPr>
              <a:xfrm>
                <a:off x="1522238" y="7540904"/>
                <a:ext cx="993184" cy="267253"/>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 Strawberry 30% = </a:t>
                </a:r>
                <a14:m>
                  <m:oMath xmlns:m="http://schemas.openxmlformats.org/officeDocument/2006/math">
                    <m:f>
                      <m:fPr>
                        <m:ctrlPr>
                          <a:rPr lang="en-GB" sz="800" i="1" smtClean="0">
                            <a:latin typeface="Cambria Math" panose="02040503050406030204" pitchFamily="18" charset="0"/>
                            <a:ea typeface="A little sunshine" panose="02000603000000000000" pitchFamily="2" charset="0"/>
                          </a:rPr>
                        </m:ctrlPr>
                      </m:fPr>
                      <m:num>
                        <m:r>
                          <a:rPr lang="en-GB" sz="800" b="0" i="1" smtClean="0">
                            <a:latin typeface="Cambria Math" panose="02040503050406030204" pitchFamily="18" charset="0"/>
                            <a:ea typeface="A little sunshine" panose="02000603000000000000" pitchFamily="2" charset="0"/>
                          </a:rPr>
                          <m:t>3</m:t>
                        </m:r>
                      </m:num>
                      <m:den>
                        <m:r>
                          <a:rPr lang="en-GB" sz="800" b="0" i="1" smtClean="0">
                            <a:latin typeface="Cambria Math" panose="02040503050406030204" pitchFamily="18" charset="0"/>
                            <a:ea typeface="A little sunshine" panose="02000603000000000000" pitchFamily="2" charset="0"/>
                          </a:rPr>
                          <m:t>10</m:t>
                        </m:r>
                      </m:den>
                    </m:f>
                  </m:oMath>
                </a14:m>
                <a:r>
                  <a:rPr lang="en-GB" sz="800" dirty="0">
                    <a:latin typeface="A little sunshine" panose="02000603000000000000" pitchFamily="2" charset="0"/>
                    <a:ea typeface="A little sunshine" panose="02000603000000000000" pitchFamily="2" charset="0"/>
                  </a:rPr>
                  <a:t>  </a:t>
                </a:r>
              </a:p>
            </p:txBody>
          </p:sp>
        </mc:Choice>
        <mc:Fallback xmlns="">
          <p:sp>
            <p:nvSpPr>
              <p:cNvPr id="137" name="Rectangle 136">
                <a:extLst>
                  <a:ext uri="{FF2B5EF4-FFF2-40B4-BE49-F238E27FC236}">
                    <a16:creationId xmlns:a16="http://schemas.microsoft.com/office/drawing/2014/main" id="{73BF9363-63A5-400F-832E-6E3B78DBFB74}"/>
                  </a:ext>
                </a:extLst>
              </p:cNvPr>
              <p:cNvSpPr>
                <a:spLocks noRot="1" noChangeAspect="1" noMove="1" noResize="1" noEditPoints="1" noAdjustHandles="1" noChangeArrowheads="1" noChangeShapeType="1" noTextEdit="1"/>
              </p:cNvSpPr>
              <p:nvPr/>
            </p:nvSpPr>
            <p:spPr>
              <a:xfrm>
                <a:off x="1522238" y="7540904"/>
                <a:ext cx="993184" cy="267253"/>
              </a:xfrm>
              <a:prstGeom prst="rect">
                <a:avLst/>
              </a:prstGeom>
              <a:blipFill>
                <a:blip r:embed="rId12"/>
                <a:stretch>
                  <a:fillRect/>
                </a:stretch>
              </a:blipFill>
              <a:ln w="3175">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9" name="Rectangle 138">
                <a:extLst>
                  <a:ext uri="{FF2B5EF4-FFF2-40B4-BE49-F238E27FC236}">
                    <a16:creationId xmlns:a16="http://schemas.microsoft.com/office/drawing/2014/main" id="{0A535D48-7BE7-4629-AF17-BC0636E7C315}"/>
                  </a:ext>
                </a:extLst>
              </p:cNvPr>
              <p:cNvSpPr/>
              <p:nvPr/>
            </p:nvSpPr>
            <p:spPr>
              <a:xfrm>
                <a:off x="1008958" y="7827339"/>
                <a:ext cx="1720458" cy="230832"/>
              </a:xfrm>
              <a:prstGeom prst="rect">
                <a:avLst/>
              </a:prstGeom>
              <a:ln w="3175">
                <a:no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160 </a:t>
                </a:r>
                <a14:m>
                  <m:oMath xmlns:m="http://schemas.openxmlformats.org/officeDocument/2006/math">
                    <m:r>
                      <a:rPr lang="en-GB" sz="900" i="1" smtClean="0">
                        <a:latin typeface="Cambria Math" panose="02040503050406030204" pitchFamily="18" charset="0"/>
                        <a:ea typeface="Cambria Math" panose="02040503050406030204" pitchFamily="18" charset="0"/>
                      </a:rPr>
                      <m:t>÷</m:t>
                    </m:r>
                  </m:oMath>
                </a14:m>
                <a:r>
                  <a:rPr lang="en-GB" sz="900" dirty="0">
                    <a:latin typeface="A little sunshine" panose="02000603000000000000" pitchFamily="2" charset="0"/>
                    <a:ea typeface="A little sunshine" panose="02000603000000000000" pitchFamily="2" charset="0"/>
                  </a:rPr>
                  <a:t> 10 = 16</a:t>
                </a:r>
              </a:p>
            </p:txBody>
          </p:sp>
        </mc:Choice>
        <mc:Fallback xmlns="">
          <p:sp>
            <p:nvSpPr>
              <p:cNvPr id="139" name="Rectangle 138">
                <a:extLst>
                  <a:ext uri="{FF2B5EF4-FFF2-40B4-BE49-F238E27FC236}">
                    <a16:creationId xmlns:a16="http://schemas.microsoft.com/office/drawing/2014/main" id="{0A535D48-7BE7-4629-AF17-BC0636E7C315}"/>
                  </a:ext>
                </a:extLst>
              </p:cNvPr>
              <p:cNvSpPr>
                <a:spLocks noRot="1" noChangeAspect="1" noMove="1" noResize="1" noEditPoints="1" noAdjustHandles="1" noChangeArrowheads="1" noChangeShapeType="1" noTextEdit="1"/>
              </p:cNvSpPr>
              <p:nvPr/>
            </p:nvSpPr>
            <p:spPr>
              <a:xfrm>
                <a:off x="1008958" y="7827339"/>
                <a:ext cx="1720458" cy="230832"/>
              </a:xfrm>
              <a:prstGeom prst="rect">
                <a:avLst/>
              </a:prstGeom>
              <a:blipFill>
                <a:blip r:embed="rId13"/>
                <a:stretch>
                  <a:fillRect b="-13158"/>
                </a:stretch>
              </a:blipFill>
              <a:ln w="3175">
                <a:noFill/>
              </a:ln>
            </p:spPr>
            <p:txBody>
              <a:bodyPr/>
              <a:lstStyle/>
              <a:p>
                <a:r>
                  <a:rPr lang="en-GB">
                    <a:noFill/>
                  </a:rPr>
                  <a:t> </a:t>
                </a:r>
              </a:p>
            </p:txBody>
          </p:sp>
        </mc:Fallback>
      </mc:AlternateContent>
      <p:sp>
        <p:nvSpPr>
          <p:cNvPr id="140" name="Rectangle 139">
            <a:extLst>
              <a:ext uri="{FF2B5EF4-FFF2-40B4-BE49-F238E27FC236}">
                <a16:creationId xmlns:a16="http://schemas.microsoft.com/office/drawing/2014/main" id="{ED688328-CB49-4603-A045-2141785B3284}"/>
              </a:ext>
            </a:extLst>
          </p:cNvPr>
          <p:cNvSpPr/>
          <p:nvPr/>
        </p:nvSpPr>
        <p:spPr>
          <a:xfrm>
            <a:off x="1077533" y="8017249"/>
            <a:ext cx="1720458" cy="230832"/>
          </a:xfrm>
          <a:prstGeom prst="rect">
            <a:avLst/>
          </a:prstGeom>
          <a:ln w="3175">
            <a:noFill/>
          </a:ln>
        </p:spPr>
        <p:txBody>
          <a:bodyPr wrap="square">
            <a:spAutoFit/>
          </a:bodyPr>
          <a:lstStyle/>
          <a:p>
            <a:pPr algn="ctr"/>
            <a:r>
              <a:rPr lang="en-GB" sz="900" dirty="0">
                <a:latin typeface="A little sunshine" panose="02000603000000000000" pitchFamily="2" charset="0"/>
                <a:ea typeface="A little sunshine" panose="02000603000000000000" pitchFamily="2" charset="0"/>
              </a:rPr>
              <a:t>16 x 3 = 48</a:t>
            </a:r>
          </a:p>
        </p:txBody>
      </p:sp>
      <p:cxnSp>
        <p:nvCxnSpPr>
          <p:cNvPr id="141" name="Straight Arrow Connector 140">
            <a:extLst>
              <a:ext uri="{FF2B5EF4-FFF2-40B4-BE49-F238E27FC236}">
                <a16:creationId xmlns:a16="http://schemas.microsoft.com/office/drawing/2014/main" id="{8100AD9B-537F-43D2-8316-4E22181D50EA}"/>
              </a:ext>
            </a:extLst>
          </p:cNvPr>
          <p:cNvCxnSpPr>
            <a:cxnSpLocks/>
          </p:cNvCxnSpPr>
          <p:nvPr/>
        </p:nvCxnSpPr>
        <p:spPr>
          <a:xfrm flipH="1">
            <a:off x="2193741" y="7932855"/>
            <a:ext cx="26228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5" name="Rectangle 144">
            <a:extLst>
              <a:ext uri="{FF2B5EF4-FFF2-40B4-BE49-F238E27FC236}">
                <a16:creationId xmlns:a16="http://schemas.microsoft.com/office/drawing/2014/main" id="{3E28C440-1DA8-4EB0-BF3F-E6EB10DBE55E}"/>
              </a:ext>
            </a:extLst>
          </p:cNvPr>
          <p:cNvSpPr/>
          <p:nvPr/>
        </p:nvSpPr>
        <p:spPr>
          <a:xfrm>
            <a:off x="2381539" y="7819132"/>
            <a:ext cx="811241" cy="461665"/>
          </a:xfrm>
          <a:prstGeom prst="rect">
            <a:avLst/>
          </a:prstGeom>
          <a:ln w="3175">
            <a:noFill/>
          </a:ln>
        </p:spPr>
        <p:txBody>
          <a:bodyPr wrap="square">
            <a:spAutoFit/>
          </a:bodyPr>
          <a:lstStyle/>
          <a:p>
            <a:pPr algn="ctr"/>
            <a:r>
              <a:rPr lang="en-GB" sz="800" dirty="0">
                <a:latin typeface="A little sunshine" panose="02000603000000000000" pitchFamily="2" charset="0"/>
                <a:ea typeface="A little sunshine" panose="02000603000000000000" pitchFamily="2" charset="0"/>
              </a:rPr>
              <a:t>This is 10% make other calculations from this value</a:t>
            </a:r>
          </a:p>
        </p:txBody>
      </p:sp>
      <p:sp>
        <p:nvSpPr>
          <p:cNvPr id="146" name="TextBox 145">
            <a:extLst>
              <a:ext uri="{FF2B5EF4-FFF2-40B4-BE49-F238E27FC236}">
                <a16:creationId xmlns:a16="http://schemas.microsoft.com/office/drawing/2014/main" id="{52BA789C-F972-4A92-8909-7AB4E762F9FA}"/>
              </a:ext>
            </a:extLst>
          </p:cNvPr>
          <p:cNvSpPr txBox="1"/>
          <p:nvPr/>
        </p:nvSpPr>
        <p:spPr>
          <a:xfrm>
            <a:off x="3324025" y="6802629"/>
            <a:ext cx="1167868"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Draw pie charts</a:t>
            </a:r>
          </a:p>
        </p:txBody>
      </p:sp>
      <p:pic>
        <p:nvPicPr>
          <p:cNvPr id="149" name="Picture 148">
            <a:extLst>
              <a:ext uri="{FF2B5EF4-FFF2-40B4-BE49-F238E27FC236}">
                <a16:creationId xmlns:a16="http://schemas.microsoft.com/office/drawing/2014/main" id="{9D2DD09B-9452-4871-85EB-2E6596DF64D9}"/>
              </a:ext>
            </a:extLst>
          </p:cNvPr>
          <p:cNvPicPr>
            <a:picLocks noChangeAspect="1"/>
          </p:cNvPicPr>
          <p:nvPr/>
        </p:nvPicPr>
        <p:blipFill>
          <a:blip r:embed="rId14"/>
          <a:stretch>
            <a:fillRect/>
          </a:stretch>
        </p:blipFill>
        <p:spPr>
          <a:xfrm>
            <a:off x="3406359" y="7070286"/>
            <a:ext cx="1416705" cy="205178"/>
          </a:xfrm>
          <a:prstGeom prst="rect">
            <a:avLst/>
          </a:prstGeom>
        </p:spPr>
      </p:pic>
      <p:sp>
        <p:nvSpPr>
          <p:cNvPr id="150" name="Rectangle 149">
            <a:extLst>
              <a:ext uri="{FF2B5EF4-FFF2-40B4-BE49-F238E27FC236}">
                <a16:creationId xmlns:a16="http://schemas.microsoft.com/office/drawing/2014/main" id="{C22665FF-45BD-4696-89C1-236BDB07C22C}"/>
              </a:ext>
            </a:extLst>
          </p:cNvPr>
          <p:cNvSpPr/>
          <p:nvPr/>
        </p:nvSpPr>
        <p:spPr>
          <a:xfrm>
            <a:off x="5166549" y="6876937"/>
            <a:ext cx="1611919" cy="33855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There were 60 people asked in this survey</a:t>
            </a:r>
          </a:p>
          <a:p>
            <a:pPr>
              <a:buSzPct val="98000"/>
            </a:pPr>
            <a:r>
              <a:rPr lang="en-GB" sz="800" dirty="0">
                <a:latin typeface="A little sunshine" panose="02000603000000000000" pitchFamily="2" charset="0"/>
                <a:ea typeface="A little sunshine" panose="02000603000000000000" pitchFamily="2" charset="0"/>
              </a:rPr>
              <a:t>(Total frequency) </a:t>
            </a:r>
          </a:p>
        </p:txBody>
      </p:sp>
      <p:cxnSp>
        <p:nvCxnSpPr>
          <p:cNvPr id="151" name="Straight Arrow Connector 150">
            <a:extLst>
              <a:ext uri="{FF2B5EF4-FFF2-40B4-BE49-F238E27FC236}">
                <a16:creationId xmlns:a16="http://schemas.microsoft.com/office/drawing/2014/main" id="{5D40CA9D-8B9A-4A14-9F83-3E78C4476FED}"/>
              </a:ext>
            </a:extLst>
          </p:cNvPr>
          <p:cNvCxnSpPr>
            <a:cxnSpLocks/>
            <a:stCxn id="150" idx="1"/>
            <a:endCxn id="149" idx="3"/>
          </p:cNvCxnSpPr>
          <p:nvPr/>
        </p:nvCxnSpPr>
        <p:spPr>
          <a:xfrm flipH="1">
            <a:off x="4823064" y="7046214"/>
            <a:ext cx="343485" cy="1266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2" name="Straight Arrow Connector 151">
            <a:extLst>
              <a:ext uri="{FF2B5EF4-FFF2-40B4-BE49-F238E27FC236}">
                <a16:creationId xmlns:a16="http://schemas.microsoft.com/office/drawing/2014/main" id="{7B0597F0-B7E2-4594-983A-B61ED4909897}"/>
              </a:ext>
            </a:extLst>
          </p:cNvPr>
          <p:cNvCxnSpPr>
            <a:cxnSpLocks/>
          </p:cNvCxnSpPr>
          <p:nvPr/>
        </p:nvCxnSpPr>
        <p:spPr>
          <a:xfrm flipV="1">
            <a:off x="3631942" y="7237225"/>
            <a:ext cx="194047" cy="1312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3" name="Rectangle 152">
            <a:extLst>
              <a:ext uri="{FF2B5EF4-FFF2-40B4-BE49-F238E27FC236}">
                <a16:creationId xmlns:a16="http://schemas.microsoft.com/office/drawing/2014/main" id="{338C2F9E-F916-4196-84AD-4499614E2089}"/>
              </a:ext>
            </a:extLst>
          </p:cNvPr>
          <p:cNvSpPr/>
          <p:nvPr/>
        </p:nvSpPr>
        <p:spPr>
          <a:xfrm>
            <a:off x="3337777" y="7309025"/>
            <a:ext cx="325137" cy="215444"/>
          </a:xfrm>
          <a:prstGeom prst="rect">
            <a:avLst/>
          </a:prstGeom>
        </p:spPr>
        <p:txBody>
          <a:bodyPr wrap="square">
            <a:spAutoFit/>
          </a:bodyPr>
          <a:lstStyle/>
          <a:p>
            <a:pPr>
              <a:buSzPct val="98000"/>
            </a:pPr>
            <a:r>
              <a:rPr lang="en-GB" sz="800" u="sng" dirty="0">
                <a:latin typeface="A little sunshine" panose="02000603000000000000" pitchFamily="2" charset="0"/>
                <a:ea typeface="A little sunshine" panose="02000603000000000000" pitchFamily="2" charset="0"/>
              </a:rPr>
              <a:t>32</a:t>
            </a:r>
          </a:p>
        </p:txBody>
      </p:sp>
      <p:sp>
        <p:nvSpPr>
          <p:cNvPr id="154" name="Rectangle 153">
            <a:extLst>
              <a:ext uri="{FF2B5EF4-FFF2-40B4-BE49-F238E27FC236}">
                <a16:creationId xmlns:a16="http://schemas.microsoft.com/office/drawing/2014/main" id="{350C8872-0792-43C0-9A4C-8F76336F9D85}"/>
              </a:ext>
            </a:extLst>
          </p:cNvPr>
          <p:cNvSpPr/>
          <p:nvPr/>
        </p:nvSpPr>
        <p:spPr>
          <a:xfrm>
            <a:off x="3337777" y="7434788"/>
            <a:ext cx="325137" cy="21544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60</a:t>
            </a:r>
          </a:p>
        </p:txBody>
      </p:sp>
      <p:sp>
        <p:nvSpPr>
          <p:cNvPr id="155" name="Rectangle 154">
            <a:extLst>
              <a:ext uri="{FF2B5EF4-FFF2-40B4-BE49-F238E27FC236}">
                <a16:creationId xmlns:a16="http://schemas.microsoft.com/office/drawing/2014/main" id="{910BE94B-0E89-4937-814D-D88C3DFB0D36}"/>
              </a:ext>
            </a:extLst>
          </p:cNvPr>
          <p:cNvSpPr/>
          <p:nvPr/>
        </p:nvSpPr>
        <p:spPr>
          <a:xfrm>
            <a:off x="3529736" y="7369693"/>
            <a:ext cx="1250251" cy="21544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“32 out of 60 people had a dog”</a:t>
            </a:r>
          </a:p>
        </p:txBody>
      </p:sp>
      <p:sp>
        <p:nvSpPr>
          <p:cNvPr id="156" name="Rectangle 155">
            <a:extLst>
              <a:ext uri="{FF2B5EF4-FFF2-40B4-BE49-F238E27FC236}">
                <a16:creationId xmlns:a16="http://schemas.microsoft.com/office/drawing/2014/main" id="{55DD4061-D1EA-4978-A530-EAD5003664D4}"/>
              </a:ext>
            </a:extLst>
          </p:cNvPr>
          <p:cNvSpPr/>
          <p:nvPr/>
        </p:nvSpPr>
        <p:spPr>
          <a:xfrm>
            <a:off x="3309479" y="7734525"/>
            <a:ext cx="1250251" cy="33855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This fraction of the 360 degrees represents dogs</a:t>
            </a:r>
          </a:p>
        </p:txBody>
      </p:sp>
      <p:cxnSp>
        <p:nvCxnSpPr>
          <p:cNvPr id="157" name="Straight Arrow Connector 156">
            <a:extLst>
              <a:ext uri="{FF2B5EF4-FFF2-40B4-BE49-F238E27FC236}">
                <a16:creationId xmlns:a16="http://schemas.microsoft.com/office/drawing/2014/main" id="{A02836A9-9BB4-4246-B466-D83E3273E483}"/>
              </a:ext>
            </a:extLst>
          </p:cNvPr>
          <p:cNvCxnSpPr>
            <a:cxnSpLocks/>
          </p:cNvCxnSpPr>
          <p:nvPr/>
        </p:nvCxnSpPr>
        <p:spPr>
          <a:xfrm>
            <a:off x="3576654" y="7587351"/>
            <a:ext cx="150416" cy="1967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8" name="Rectangle 157">
            <a:extLst>
              <a:ext uri="{FF2B5EF4-FFF2-40B4-BE49-F238E27FC236}">
                <a16:creationId xmlns:a16="http://schemas.microsoft.com/office/drawing/2014/main" id="{DCDF5F40-AC57-4A7B-8CC9-1F1E4C106964}"/>
              </a:ext>
            </a:extLst>
          </p:cNvPr>
          <p:cNvSpPr/>
          <p:nvPr/>
        </p:nvSpPr>
        <p:spPr>
          <a:xfrm>
            <a:off x="3341497" y="8023732"/>
            <a:ext cx="325137" cy="215444"/>
          </a:xfrm>
          <a:prstGeom prst="rect">
            <a:avLst/>
          </a:prstGeom>
        </p:spPr>
        <p:txBody>
          <a:bodyPr wrap="square">
            <a:spAutoFit/>
          </a:bodyPr>
          <a:lstStyle/>
          <a:p>
            <a:pPr>
              <a:buSzPct val="98000"/>
            </a:pPr>
            <a:r>
              <a:rPr lang="en-GB" sz="800" u="sng" dirty="0">
                <a:latin typeface="A little sunshine" panose="02000603000000000000" pitchFamily="2" charset="0"/>
                <a:ea typeface="A little sunshine" panose="02000603000000000000" pitchFamily="2" charset="0"/>
              </a:rPr>
              <a:t>32</a:t>
            </a:r>
          </a:p>
        </p:txBody>
      </p:sp>
      <p:sp>
        <p:nvSpPr>
          <p:cNvPr id="159" name="Rectangle 158">
            <a:extLst>
              <a:ext uri="{FF2B5EF4-FFF2-40B4-BE49-F238E27FC236}">
                <a16:creationId xmlns:a16="http://schemas.microsoft.com/office/drawing/2014/main" id="{0EFF2DA8-3B81-4438-B3E2-F733421AADC8}"/>
              </a:ext>
            </a:extLst>
          </p:cNvPr>
          <p:cNvSpPr/>
          <p:nvPr/>
        </p:nvSpPr>
        <p:spPr>
          <a:xfrm>
            <a:off x="3341497" y="8149495"/>
            <a:ext cx="325137" cy="21544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60</a:t>
            </a:r>
          </a:p>
        </p:txBody>
      </p:sp>
      <mc:AlternateContent xmlns:mc="http://schemas.openxmlformats.org/markup-compatibility/2006" xmlns:a14="http://schemas.microsoft.com/office/drawing/2010/main">
        <mc:Choice Requires="a14">
          <p:sp>
            <p:nvSpPr>
              <p:cNvPr id="160" name="Rectangle 159">
                <a:extLst>
                  <a:ext uri="{FF2B5EF4-FFF2-40B4-BE49-F238E27FC236}">
                    <a16:creationId xmlns:a16="http://schemas.microsoft.com/office/drawing/2014/main" id="{54A6B37F-C8F5-4C13-A281-6EE3DD20B7B2}"/>
                  </a:ext>
                </a:extLst>
              </p:cNvPr>
              <p:cNvSpPr/>
              <p:nvPr/>
            </p:nvSpPr>
            <p:spPr>
              <a:xfrm>
                <a:off x="3503103" y="8065906"/>
                <a:ext cx="1250251" cy="21544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X 360 = 192</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60" name="Rectangle 159">
                <a:extLst>
                  <a:ext uri="{FF2B5EF4-FFF2-40B4-BE49-F238E27FC236}">
                    <a16:creationId xmlns:a16="http://schemas.microsoft.com/office/drawing/2014/main" id="{54A6B37F-C8F5-4C13-A281-6EE3DD20B7B2}"/>
                  </a:ext>
                </a:extLst>
              </p:cNvPr>
              <p:cNvSpPr>
                <a:spLocks noRot="1" noChangeAspect="1" noMove="1" noResize="1" noEditPoints="1" noAdjustHandles="1" noChangeArrowheads="1" noChangeShapeType="1" noTextEdit="1"/>
              </p:cNvSpPr>
              <p:nvPr/>
            </p:nvSpPr>
            <p:spPr>
              <a:xfrm>
                <a:off x="3503103" y="8065906"/>
                <a:ext cx="1250251" cy="215444"/>
              </a:xfrm>
              <a:prstGeom prst="rect">
                <a:avLst/>
              </a:prstGeom>
              <a:blipFill>
                <a:blip r:embed="rId15"/>
                <a:stretch>
                  <a:fillRect b="-8571"/>
                </a:stretch>
              </a:blipFill>
            </p:spPr>
            <p:txBody>
              <a:bodyPr/>
              <a:lstStyle/>
              <a:p>
                <a:r>
                  <a:rPr lang="en-GB">
                    <a:noFill/>
                  </a:rPr>
                  <a:t> </a:t>
                </a:r>
              </a:p>
            </p:txBody>
          </p:sp>
        </mc:Fallback>
      </mc:AlternateContent>
      <p:pic>
        <p:nvPicPr>
          <p:cNvPr id="161" name="Picture 160">
            <a:extLst>
              <a:ext uri="{FF2B5EF4-FFF2-40B4-BE49-F238E27FC236}">
                <a16:creationId xmlns:a16="http://schemas.microsoft.com/office/drawing/2014/main" id="{F71D5A10-281F-48B4-99ED-3E4B13F0D934}"/>
              </a:ext>
            </a:extLst>
          </p:cNvPr>
          <p:cNvPicPr>
            <a:picLocks noChangeAspect="1"/>
          </p:cNvPicPr>
          <p:nvPr/>
        </p:nvPicPr>
        <p:blipFill>
          <a:blip r:embed="rId16"/>
          <a:stretch>
            <a:fillRect/>
          </a:stretch>
        </p:blipFill>
        <p:spPr>
          <a:xfrm>
            <a:off x="4508957" y="7670601"/>
            <a:ext cx="497665" cy="468533"/>
          </a:xfrm>
          <a:prstGeom prst="rect">
            <a:avLst/>
          </a:prstGeom>
        </p:spPr>
      </p:pic>
      <p:cxnSp>
        <p:nvCxnSpPr>
          <p:cNvPr id="162" name="Straight Arrow Connector 161">
            <a:extLst>
              <a:ext uri="{FF2B5EF4-FFF2-40B4-BE49-F238E27FC236}">
                <a16:creationId xmlns:a16="http://schemas.microsoft.com/office/drawing/2014/main" id="{D58A6090-FD05-4278-A0A0-203442360829}"/>
              </a:ext>
            </a:extLst>
          </p:cNvPr>
          <p:cNvCxnSpPr>
            <a:cxnSpLocks/>
          </p:cNvCxnSpPr>
          <p:nvPr/>
        </p:nvCxnSpPr>
        <p:spPr>
          <a:xfrm flipH="1" flipV="1">
            <a:off x="4944755" y="7970709"/>
            <a:ext cx="207555" cy="1684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3" name="Rectangle 162">
                <a:extLst>
                  <a:ext uri="{FF2B5EF4-FFF2-40B4-BE49-F238E27FC236}">
                    <a16:creationId xmlns:a16="http://schemas.microsoft.com/office/drawing/2014/main" id="{ED7DEFD0-8593-4E19-B1E7-42D041977237}"/>
                  </a:ext>
                </a:extLst>
              </p:cNvPr>
              <p:cNvSpPr/>
              <p:nvPr/>
            </p:nvSpPr>
            <p:spPr>
              <a:xfrm>
                <a:off x="5135196" y="8004351"/>
                <a:ext cx="1146705" cy="338554"/>
              </a:xfrm>
              <a:prstGeom prst="rect">
                <a:avLst/>
              </a:prstGeom>
            </p:spPr>
            <p:txBody>
              <a:bodyPr wrap="square">
                <a:spAutoFit/>
              </a:bodyPr>
              <a:lstStyle/>
              <a:p>
                <a:pPr>
                  <a:buSzPct val="98000"/>
                </a:pPr>
                <a:r>
                  <a:rPr lang="en-GB" sz="800" dirty="0">
                    <a:latin typeface="A little sunshine" panose="02000603000000000000" pitchFamily="2" charset="0"/>
                    <a:ea typeface="A little sunshine" panose="02000603000000000000" pitchFamily="2" charset="0"/>
                  </a:rPr>
                  <a:t>Use a protractor to draw</a:t>
                </a:r>
              </a:p>
              <a:p>
                <a:pPr>
                  <a:buSzPct val="98000"/>
                </a:pPr>
                <a:r>
                  <a:rPr lang="en-GB" sz="800" dirty="0">
                    <a:latin typeface="A little sunshine" panose="02000603000000000000" pitchFamily="2" charset="0"/>
                    <a:ea typeface="A little sunshine" panose="02000603000000000000" pitchFamily="2" charset="0"/>
                  </a:rPr>
                  <a:t>This is 192</a:t>
                </a:r>
                <a14:m>
                  <m:oMath xmlns:m="http://schemas.openxmlformats.org/officeDocument/2006/math">
                    <m:r>
                      <a:rPr lang="en-GB" sz="800" i="1" smtClean="0">
                        <a:latin typeface="Cambria Math" panose="02040503050406030204" pitchFamily="18" charset="0"/>
                        <a:ea typeface="Cambria Math" panose="02040503050406030204" pitchFamily="18" charset="0"/>
                      </a:rPr>
                      <m:t>°</m:t>
                    </m:r>
                  </m:oMath>
                </a14:m>
                <a:endParaRPr lang="en-GB" sz="800" dirty="0">
                  <a:latin typeface="A little sunshine" panose="02000603000000000000" pitchFamily="2" charset="0"/>
                  <a:ea typeface="A little sunshine" panose="02000603000000000000" pitchFamily="2" charset="0"/>
                </a:endParaRPr>
              </a:p>
            </p:txBody>
          </p:sp>
        </mc:Choice>
        <mc:Fallback xmlns="">
          <p:sp>
            <p:nvSpPr>
              <p:cNvPr id="163" name="Rectangle 162">
                <a:extLst>
                  <a:ext uri="{FF2B5EF4-FFF2-40B4-BE49-F238E27FC236}">
                    <a16:creationId xmlns:a16="http://schemas.microsoft.com/office/drawing/2014/main" id="{ED7DEFD0-8593-4E19-B1E7-42D041977237}"/>
                  </a:ext>
                </a:extLst>
              </p:cNvPr>
              <p:cNvSpPr>
                <a:spLocks noRot="1" noChangeAspect="1" noMove="1" noResize="1" noEditPoints="1" noAdjustHandles="1" noChangeArrowheads="1" noChangeShapeType="1" noTextEdit="1"/>
              </p:cNvSpPr>
              <p:nvPr/>
            </p:nvSpPr>
            <p:spPr>
              <a:xfrm>
                <a:off x="5135196" y="8004351"/>
                <a:ext cx="1146705" cy="338554"/>
              </a:xfrm>
              <a:prstGeom prst="rect">
                <a:avLst/>
              </a:prstGeom>
              <a:blipFill>
                <a:blip r:embed="rId17"/>
                <a:stretch>
                  <a:fillRect b="-3571"/>
                </a:stretch>
              </a:blipFill>
            </p:spPr>
            <p:txBody>
              <a:bodyPr/>
              <a:lstStyle/>
              <a:p>
                <a:r>
                  <a:rPr lang="en-GB">
                    <a:noFill/>
                  </a:rPr>
                  <a:t> </a:t>
                </a:r>
              </a:p>
            </p:txBody>
          </p:sp>
        </mc:Fallback>
      </mc:AlternateContent>
      <p:sp>
        <p:nvSpPr>
          <p:cNvPr id="164" name="Rectangle 163">
            <a:extLst>
              <a:ext uri="{FF2B5EF4-FFF2-40B4-BE49-F238E27FC236}">
                <a16:creationId xmlns:a16="http://schemas.microsoft.com/office/drawing/2014/main" id="{1F55AA67-0290-4BFB-8462-9FD79F6D0F7C}"/>
              </a:ext>
            </a:extLst>
          </p:cNvPr>
          <p:cNvSpPr/>
          <p:nvPr/>
        </p:nvSpPr>
        <p:spPr>
          <a:xfrm>
            <a:off x="4713940" y="7820470"/>
            <a:ext cx="327402" cy="184666"/>
          </a:xfrm>
          <a:prstGeom prst="rect">
            <a:avLst/>
          </a:prstGeom>
        </p:spPr>
        <p:txBody>
          <a:bodyPr wrap="square">
            <a:spAutoFit/>
          </a:bodyPr>
          <a:lstStyle/>
          <a:p>
            <a:pPr>
              <a:buSzPct val="98000"/>
            </a:pPr>
            <a:r>
              <a:rPr lang="en-GB" sz="600" dirty="0">
                <a:latin typeface="A little sunshine" panose="02000603000000000000" pitchFamily="2" charset="0"/>
                <a:ea typeface="A little sunshine" panose="02000603000000000000" pitchFamily="2" charset="0"/>
              </a:rPr>
              <a:t>Dog</a:t>
            </a:r>
          </a:p>
        </p:txBody>
      </p:sp>
      <p:sp>
        <p:nvSpPr>
          <p:cNvPr id="165" name="Rectangle 164">
            <a:extLst>
              <a:ext uri="{FF2B5EF4-FFF2-40B4-BE49-F238E27FC236}">
                <a16:creationId xmlns:a16="http://schemas.microsoft.com/office/drawing/2014/main" id="{C9170CA6-7EFF-4EFB-8128-998ED5B1BE52}"/>
              </a:ext>
            </a:extLst>
          </p:cNvPr>
          <p:cNvSpPr/>
          <p:nvPr/>
        </p:nvSpPr>
        <p:spPr>
          <a:xfrm>
            <a:off x="5044591" y="7242564"/>
            <a:ext cx="1611919" cy="584775"/>
          </a:xfrm>
          <a:prstGeom prst="rect">
            <a:avLst/>
          </a:prstGeom>
          <a:ln>
            <a:solidFill>
              <a:schemeClr val="tx1"/>
            </a:solidFill>
          </a:ln>
        </p:spPr>
        <p:txBody>
          <a:bodyPr wrap="square">
            <a:spAutoFit/>
          </a:bodyPr>
          <a:lstStyle/>
          <a:p>
            <a:pPr>
              <a:buSzPct val="98000"/>
            </a:pPr>
            <a:r>
              <a:rPr lang="en-GB" sz="800" u="sng" dirty="0">
                <a:latin typeface="A little sunshine" panose="02000603000000000000" pitchFamily="2" charset="0"/>
                <a:ea typeface="A little sunshine" panose="02000603000000000000" pitchFamily="2" charset="0"/>
              </a:rPr>
              <a:t>Multiple method</a:t>
            </a:r>
          </a:p>
          <a:p>
            <a:pPr>
              <a:buSzPct val="98000"/>
            </a:pPr>
            <a:r>
              <a:rPr lang="en-GB" sz="800" dirty="0">
                <a:latin typeface="A little sunshine" panose="02000603000000000000" pitchFamily="2" charset="0"/>
                <a:ea typeface="A little sunshine" panose="02000603000000000000" pitchFamily="2" charset="0"/>
              </a:rPr>
              <a:t>As 60 goes into 360 – 6 times.</a:t>
            </a:r>
          </a:p>
          <a:p>
            <a:pPr>
              <a:buSzPct val="98000"/>
            </a:pPr>
            <a:r>
              <a:rPr lang="en-GB" sz="800" dirty="0">
                <a:latin typeface="A little sunshine" panose="02000603000000000000" pitchFamily="2" charset="0"/>
                <a:ea typeface="A little sunshine" panose="02000603000000000000" pitchFamily="2" charset="0"/>
              </a:rPr>
              <a:t>Each frequency can be multiplied by 6 to find the degrees (proportion of 360)</a:t>
            </a:r>
          </a:p>
        </p:txBody>
      </p:sp>
      <p:sp>
        <p:nvSpPr>
          <p:cNvPr id="170" name="Rectangle 169">
            <a:extLst>
              <a:ext uri="{FF2B5EF4-FFF2-40B4-BE49-F238E27FC236}">
                <a16:creationId xmlns:a16="http://schemas.microsoft.com/office/drawing/2014/main" id="{11189C2F-A5C9-43B5-AE9A-9509EC4A3797}"/>
              </a:ext>
            </a:extLst>
          </p:cNvPr>
          <p:cNvSpPr/>
          <p:nvPr/>
        </p:nvSpPr>
        <p:spPr>
          <a:xfrm>
            <a:off x="94529" y="8443256"/>
            <a:ext cx="6620680" cy="1308154"/>
          </a:xfrm>
          <a:prstGeom prst="rect">
            <a:avLst/>
          </a:prstGeom>
          <a:noFill/>
          <a:ln>
            <a:solidFill>
              <a:schemeClr val="bg1">
                <a:lumMod val="1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1" name="TextBox 170">
            <a:extLst>
              <a:ext uri="{FF2B5EF4-FFF2-40B4-BE49-F238E27FC236}">
                <a16:creationId xmlns:a16="http://schemas.microsoft.com/office/drawing/2014/main" id="{89C438CC-AFB3-4C96-8539-D93E8FF57E24}"/>
              </a:ext>
            </a:extLst>
          </p:cNvPr>
          <p:cNvSpPr txBox="1"/>
          <p:nvPr/>
        </p:nvSpPr>
        <p:spPr>
          <a:xfrm>
            <a:off x="73832" y="8420364"/>
            <a:ext cx="862963" cy="307777"/>
          </a:xfrm>
          <a:prstGeom prst="rect">
            <a:avLst/>
          </a:prstGeom>
          <a:noFill/>
        </p:spPr>
        <p:txBody>
          <a:bodyPr wrap="square" rtlCol="0">
            <a:spAutoFit/>
          </a:bodyPr>
          <a:lstStyle/>
          <a:p>
            <a:r>
              <a:rPr lang="en-GB" sz="1400" b="1" u="sng" dirty="0">
                <a:latin typeface="A little sunshine" panose="02000603000000000000" pitchFamily="2" charset="0"/>
                <a:ea typeface="A little sunshine" panose="02000603000000000000" pitchFamily="2" charset="0"/>
              </a:rPr>
              <a:t>The mean</a:t>
            </a:r>
          </a:p>
        </p:txBody>
      </p:sp>
      <p:sp>
        <p:nvSpPr>
          <p:cNvPr id="172" name="Rectangle 171">
            <a:extLst>
              <a:ext uri="{FF2B5EF4-FFF2-40B4-BE49-F238E27FC236}">
                <a16:creationId xmlns:a16="http://schemas.microsoft.com/office/drawing/2014/main" id="{8AC525D1-6034-456C-BF85-37F2E7D18D11}"/>
              </a:ext>
            </a:extLst>
          </p:cNvPr>
          <p:cNvSpPr/>
          <p:nvPr/>
        </p:nvSpPr>
        <p:spPr>
          <a:xfrm>
            <a:off x="732292" y="8463009"/>
            <a:ext cx="2819014" cy="246221"/>
          </a:xfrm>
          <a:prstGeom prst="rect">
            <a:avLst/>
          </a:prstGeom>
        </p:spPr>
        <p:txBody>
          <a:bodyPr wrap="square">
            <a:spAutoFit/>
          </a:bodyPr>
          <a:lstStyle/>
          <a:p>
            <a:r>
              <a:rPr lang="en-GB" sz="1000" dirty="0">
                <a:latin typeface="A little sunshine" panose="02000603000000000000" pitchFamily="2" charset="0"/>
                <a:ea typeface="A little sunshine" panose="02000603000000000000" pitchFamily="2" charset="0"/>
              </a:rPr>
              <a:t>Mean – a measure of average It gives an idea of the central value</a:t>
            </a:r>
          </a:p>
        </p:txBody>
      </p:sp>
      <p:pic>
        <p:nvPicPr>
          <p:cNvPr id="173" name="Picture 172">
            <a:extLst>
              <a:ext uri="{FF2B5EF4-FFF2-40B4-BE49-F238E27FC236}">
                <a16:creationId xmlns:a16="http://schemas.microsoft.com/office/drawing/2014/main" id="{15864587-286D-4B42-ACCB-4309A94F5330}"/>
              </a:ext>
            </a:extLst>
          </p:cNvPr>
          <p:cNvPicPr>
            <a:picLocks noChangeAspect="1"/>
          </p:cNvPicPr>
          <p:nvPr/>
        </p:nvPicPr>
        <p:blipFill>
          <a:blip r:embed="rId18"/>
          <a:stretch>
            <a:fillRect/>
          </a:stretch>
        </p:blipFill>
        <p:spPr>
          <a:xfrm>
            <a:off x="543786" y="9109571"/>
            <a:ext cx="942820" cy="348558"/>
          </a:xfrm>
          <a:prstGeom prst="rect">
            <a:avLst/>
          </a:prstGeom>
        </p:spPr>
      </p:pic>
      <p:sp>
        <p:nvSpPr>
          <p:cNvPr id="174" name="Rectangle 173">
            <a:extLst>
              <a:ext uri="{FF2B5EF4-FFF2-40B4-BE49-F238E27FC236}">
                <a16:creationId xmlns:a16="http://schemas.microsoft.com/office/drawing/2014/main" id="{8F90F7A2-2DF4-43F8-8592-F63E6E476D41}"/>
              </a:ext>
            </a:extLst>
          </p:cNvPr>
          <p:cNvSpPr/>
          <p:nvPr/>
        </p:nvSpPr>
        <p:spPr>
          <a:xfrm>
            <a:off x="212177" y="8859712"/>
            <a:ext cx="1992070" cy="246221"/>
          </a:xfrm>
          <a:prstGeom prst="rect">
            <a:avLst/>
          </a:prstGeom>
        </p:spPr>
        <p:txBody>
          <a:bodyPr wrap="square">
            <a:spAutoFit/>
          </a:bodyPr>
          <a:lstStyle/>
          <a:p>
            <a:r>
              <a:rPr lang="en-GB" sz="1000" b="1" dirty="0">
                <a:latin typeface="A little sunshine" panose="02000603000000000000" pitchFamily="2" charset="0"/>
                <a:ea typeface="A little sunshine" panose="02000603000000000000" pitchFamily="2" charset="0"/>
              </a:rPr>
              <a:t>Lilly, Annie and Ezra have the following cubes</a:t>
            </a:r>
          </a:p>
        </p:txBody>
      </p:sp>
      <p:sp>
        <p:nvSpPr>
          <p:cNvPr id="175" name="Rectangle 174">
            <a:extLst>
              <a:ext uri="{FF2B5EF4-FFF2-40B4-BE49-F238E27FC236}">
                <a16:creationId xmlns:a16="http://schemas.microsoft.com/office/drawing/2014/main" id="{0FFF7B9D-DA7D-4E9F-BA11-D5F808A7019C}"/>
              </a:ext>
            </a:extLst>
          </p:cNvPr>
          <p:cNvSpPr/>
          <p:nvPr/>
        </p:nvSpPr>
        <p:spPr>
          <a:xfrm>
            <a:off x="274336" y="9064880"/>
            <a:ext cx="1992070" cy="215444"/>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Lilly</a:t>
            </a:r>
          </a:p>
        </p:txBody>
      </p:sp>
      <p:sp>
        <p:nvSpPr>
          <p:cNvPr id="176" name="Rectangle 175">
            <a:extLst>
              <a:ext uri="{FF2B5EF4-FFF2-40B4-BE49-F238E27FC236}">
                <a16:creationId xmlns:a16="http://schemas.microsoft.com/office/drawing/2014/main" id="{AB151271-4803-4B49-9854-3B69421F92B5}"/>
              </a:ext>
            </a:extLst>
          </p:cNvPr>
          <p:cNvSpPr/>
          <p:nvPr/>
        </p:nvSpPr>
        <p:spPr>
          <a:xfrm>
            <a:off x="229939" y="9178214"/>
            <a:ext cx="1992070" cy="215444"/>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Annie</a:t>
            </a:r>
          </a:p>
        </p:txBody>
      </p:sp>
      <p:sp>
        <p:nvSpPr>
          <p:cNvPr id="177" name="Rectangle 176">
            <a:extLst>
              <a:ext uri="{FF2B5EF4-FFF2-40B4-BE49-F238E27FC236}">
                <a16:creationId xmlns:a16="http://schemas.microsoft.com/office/drawing/2014/main" id="{534B6752-42F8-4C3F-B06B-E9DDCE61CF45}"/>
              </a:ext>
            </a:extLst>
          </p:cNvPr>
          <p:cNvSpPr/>
          <p:nvPr/>
        </p:nvSpPr>
        <p:spPr>
          <a:xfrm>
            <a:off x="242580" y="9297011"/>
            <a:ext cx="849204" cy="215444"/>
          </a:xfrm>
          <a:prstGeom prst="rect">
            <a:avLst/>
          </a:prstGeom>
        </p:spPr>
        <p:txBody>
          <a:bodyPr wrap="square">
            <a:spAutoFit/>
          </a:bodyPr>
          <a:lstStyle/>
          <a:p>
            <a:r>
              <a:rPr lang="en-GB" sz="800" dirty="0">
                <a:latin typeface="A little sunshine" panose="02000603000000000000" pitchFamily="2" charset="0"/>
                <a:ea typeface="A little sunshine" panose="02000603000000000000" pitchFamily="2" charset="0"/>
              </a:rPr>
              <a:t>Ezra</a:t>
            </a:r>
          </a:p>
        </p:txBody>
      </p:sp>
      <p:sp>
        <p:nvSpPr>
          <p:cNvPr id="178" name="Rectangle 177">
            <a:extLst>
              <a:ext uri="{FF2B5EF4-FFF2-40B4-BE49-F238E27FC236}">
                <a16:creationId xmlns:a16="http://schemas.microsoft.com/office/drawing/2014/main" id="{C33E5658-719A-4EE3-8FD7-9306F8377505}"/>
              </a:ext>
            </a:extLst>
          </p:cNvPr>
          <p:cNvSpPr/>
          <p:nvPr/>
        </p:nvSpPr>
        <p:spPr>
          <a:xfrm>
            <a:off x="2158176" y="8761109"/>
            <a:ext cx="1106961" cy="861774"/>
          </a:xfrm>
          <a:prstGeom prst="rect">
            <a:avLst/>
          </a:prstGeom>
          <a:ln>
            <a:solidFill>
              <a:schemeClr val="tx1"/>
            </a:solidFill>
          </a:ln>
        </p:spPr>
        <p:txBody>
          <a:bodyPr wrap="square">
            <a:spAutoFit/>
          </a:bodyPr>
          <a:lstStyle/>
          <a:p>
            <a:pPr algn="ctr"/>
            <a:r>
              <a:rPr lang="en-GB" sz="1000" dirty="0">
                <a:latin typeface="A little sunshine" panose="02000603000000000000" pitchFamily="2" charset="0"/>
                <a:ea typeface="A little sunshine" panose="02000603000000000000" pitchFamily="2" charset="0"/>
              </a:rPr>
              <a:t>Finding the mean amount is the average amount each person would have if shared out equally</a:t>
            </a:r>
          </a:p>
        </p:txBody>
      </p:sp>
      <p:sp>
        <p:nvSpPr>
          <p:cNvPr id="179" name="Rectangle 178">
            <a:extLst>
              <a:ext uri="{FF2B5EF4-FFF2-40B4-BE49-F238E27FC236}">
                <a16:creationId xmlns:a16="http://schemas.microsoft.com/office/drawing/2014/main" id="{D95EB41B-7308-4D6C-BD8F-653D75988156}"/>
              </a:ext>
            </a:extLst>
          </p:cNvPr>
          <p:cNvSpPr/>
          <p:nvPr/>
        </p:nvSpPr>
        <p:spPr>
          <a:xfrm>
            <a:off x="3373356" y="8690868"/>
            <a:ext cx="436921" cy="246221"/>
          </a:xfrm>
          <a:prstGeom prst="rect">
            <a:avLst/>
          </a:prstGeom>
        </p:spPr>
        <p:txBody>
          <a:bodyPr wrap="square">
            <a:spAutoFit/>
          </a:bodyPr>
          <a:lstStyle/>
          <a:p>
            <a:r>
              <a:rPr lang="en-GB" sz="1000" u="sng" dirty="0">
                <a:latin typeface="A little sunshine" panose="02000603000000000000" pitchFamily="2" charset="0"/>
                <a:ea typeface="A little sunshine" panose="02000603000000000000" pitchFamily="2" charset="0"/>
              </a:rPr>
              <a:t>Lilly</a:t>
            </a:r>
          </a:p>
        </p:txBody>
      </p:sp>
      <p:sp>
        <p:nvSpPr>
          <p:cNvPr id="180" name="Rectangle 179">
            <a:extLst>
              <a:ext uri="{FF2B5EF4-FFF2-40B4-BE49-F238E27FC236}">
                <a16:creationId xmlns:a16="http://schemas.microsoft.com/office/drawing/2014/main" id="{9176955A-8DA1-4AB1-8BB1-944FCA6C355C}"/>
              </a:ext>
            </a:extLst>
          </p:cNvPr>
          <p:cNvSpPr/>
          <p:nvPr/>
        </p:nvSpPr>
        <p:spPr>
          <a:xfrm>
            <a:off x="3885804" y="8688008"/>
            <a:ext cx="436921" cy="246221"/>
          </a:xfrm>
          <a:prstGeom prst="rect">
            <a:avLst/>
          </a:prstGeom>
        </p:spPr>
        <p:txBody>
          <a:bodyPr wrap="square">
            <a:spAutoFit/>
          </a:bodyPr>
          <a:lstStyle/>
          <a:p>
            <a:r>
              <a:rPr lang="en-GB" sz="1000" u="sng" dirty="0">
                <a:latin typeface="A little sunshine" panose="02000603000000000000" pitchFamily="2" charset="0"/>
                <a:ea typeface="A little sunshine" panose="02000603000000000000" pitchFamily="2" charset="0"/>
              </a:rPr>
              <a:t>Annie</a:t>
            </a:r>
          </a:p>
        </p:txBody>
      </p:sp>
      <p:sp>
        <p:nvSpPr>
          <p:cNvPr id="181" name="Rectangle 180">
            <a:extLst>
              <a:ext uri="{FF2B5EF4-FFF2-40B4-BE49-F238E27FC236}">
                <a16:creationId xmlns:a16="http://schemas.microsoft.com/office/drawing/2014/main" id="{9DE1881D-BD40-47F5-B8F8-2D5CFCB32BED}"/>
              </a:ext>
            </a:extLst>
          </p:cNvPr>
          <p:cNvSpPr/>
          <p:nvPr/>
        </p:nvSpPr>
        <p:spPr>
          <a:xfrm>
            <a:off x="4439548" y="8688008"/>
            <a:ext cx="436921" cy="246221"/>
          </a:xfrm>
          <a:prstGeom prst="rect">
            <a:avLst/>
          </a:prstGeom>
        </p:spPr>
        <p:txBody>
          <a:bodyPr wrap="square">
            <a:spAutoFit/>
          </a:bodyPr>
          <a:lstStyle/>
          <a:p>
            <a:r>
              <a:rPr lang="en-GB" sz="1000" u="sng" dirty="0">
                <a:latin typeface="A little sunshine" panose="02000603000000000000" pitchFamily="2" charset="0"/>
                <a:ea typeface="A little sunshine" panose="02000603000000000000" pitchFamily="2" charset="0"/>
              </a:rPr>
              <a:t>Ezra</a:t>
            </a:r>
          </a:p>
        </p:txBody>
      </p:sp>
      <p:pic>
        <p:nvPicPr>
          <p:cNvPr id="182" name="Picture 181">
            <a:extLst>
              <a:ext uri="{FF2B5EF4-FFF2-40B4-BE49-F238E27FC236}">
                <a16:creationId xmlns:a16="http://schemas.microsoft.com/office/drawing/2014/main" id="{F4AD00BD-8BF6-40E6-AFF1-4AF9BB434AE1}"/>
              </a:ext>
            </a:extLst>
          </p:cNvPr>
          <p:cNvPicPr>
            <a:picLocks noChangeAspect="1"/>
          </p:cNvPicPr>
          <p:nvPr/>
        </p:nvPicPr>
        <p:blipFill>
          <a:blip r:embed="rId19"/>
          <a:stretch>
            <a:fillRect/>
          </a:stretch>
        </p:blipFill>
        <p:spPr>
          <a:xfrm rot="5400000" flipV="1">
            <a:off x="3223801" y="9173178"/>
            <a:ext cx="612268" cy="111830"/>
          </a:xfrm>
          <a:prstGeom prst="rect">
            <a:avLst/>
          </a:prstGeom>
        </p:spPr>
      </p:pic>
      <p:pic>
        <p:nvPicPr>
          <p:cNvPr id="183" name="Picture 182">
            <a:extLst>
              <a:ext uri="{FF2B5EF4-FFF2-40B4-BE49-F238E27FC236}">
                <a16:creationId xmlns:a16="http://schemas.microsoft.com/office/drawing/2014/main" id="{FEA4A192-C273-4A2B-AA8E-045E665AA32B}"/>
              </a:ext>
            </a:extLst>
          </p:cNvPr>
          <p:cNvPicPr>
            <a:picLocks noChangeAspect="1"/>
          </p:cNvPicPr>
          <p:nvPr/>
        </p:nvPicPr>
        <p:blipFill>
          <a:blip r:embed="rId20"/>
          <a:stretch>
            <a:fillRect/>
          </a:stretch>
        </p:blipFill>
        <p:spPr>
          <a:xfrm rot="5400000">
            <a:off x="3789103" y="9174806"/>
            <a:ext cx="612269" cy="106726"/>
          </a:xfrm>
          <a:prstGeom prst="rect">
            <a:avLst/>
          </a:prstGeom>
        </p:spPr>
      </p:pic>
      <p:pic>
        <p:nvPicPr>
          <p:cNvPr id="184" name="Picture 183">
            <a:extLst>
              <a:ext uri="{FF2B5EF4-FFF2-40B4-BE49-F238E27FC236}">
                <a16:creationId xmlns:a16="http://schemas.microsoft.com/office/drawing/2014/main" id="{0863E5BC-B83D-416F-9FE7-AD6FDA88539B}"/>
              </a:ext>
            </a:extLst>
          </p:cNvPr>
          <p:cNvPicPr>
            <a:picLocks noChangeAspect="1"/>
          </p:cNvPicPr>
          <p:nvPr/>
        </p:nvPicPr>
        <p:blipFill>
          <a:blip r:embed="rId20"/>
          <a:stretch>
            <a:fillRect/>
          </a:stretch>
        </p:blipFill>
        <p:spPr>
          <a:xfrm rot="5400000">
            <a:off x="4346138" y="9174164"/>
            <a:ext cx="612269" cy="106726"/>
          </a:xfrm>
          <a:prstGeom prst="rect">
            <a:avLst/>
          </a:prstGeom>
        </p:spPr>
      </p:pic>
      <p:sp>
        <p:nvSpPr>
          <p:cNvPr id="185" name="Right Brace 184">
            <a:extLst>
              <a:ext uri="{FF2B5EF4-FFF2-40B4-BE49-F238E27FC236}">
                <a16:creationId xmlns:a16="http://schemas.microsoft.com/office/drawing/2014/main" id="{BB64D5C7-CE98-44F8-9A82-D133E7A1B4EC}"/>
              </a:ext>
            </a:extLst>
          </p:cNvPr>
          <p:cNvSpPr/>
          <p:nvPr/>
        </p:nvSpPr>
        <p:spPr>
          <a:xfrm>
            <a:off x="4898914" y="8688008"/>
            <a:ext cx="48482" cy="824432"/>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86" name="Rectangle 185">
            <a:extLst>
              <a:ext uri="{FF2B5EF4-FFF2-40B4-BE49-F238E27FC236}">
                <a16:creationId xmlns:a16="http://schemas.microsoft.com/office/drawing/2014/main" id="{9DE66534-A07C-46E5-87DC-4CC338F2E6A7}"/>
              </a:ext>
            </a:extLst>
          </p:cNvPr>
          <p:cNvSpPr/>
          <p:nvPr/>
        </p:nvSpPr>
        <p:spPr>
          <a:xfrm>
            <a:off x="4846476" y="8648111"/>
            <a:ext cx="1858706" cy="400110"/>
          </a:xfrm>
          <a:prstGeom prst="rect">
            <a:avLst/>
          </a:prstGeom>
        </p:spPr>
        <p:txBody>
          <a:bodyPr wrap="square">
            <a:spAutoFit/>
          </a:bodyPr>
          <a:lstStyle/>
          <a:p>
            <a:pPr algn="ctr"/>
            <a:r>
              <a:rPr lang="en-GB" sz="1000" b="1" dirty="0">
                <a:latin typeface="A little sunshine" panose="02000603000000000000" pitchFamily="2" charset="0"/>
                <a:ea typeface="A little sunshine" panose="02000603000000000000" pitchFamily="2" charset="0"/>
              </a:rPr>
              <a:t>The mean number of blocks would be 8 each</a:t>
            </a:r>
          </a:p>
        </p:txBody>
      </p:sp>
      <p:sp>
        <p:nvSpPr>
          <p:cNvPr id="187" name="Rectangle 186">
            <a:extLst>
              <a:ext uri="{FF2B5EF4-FFF2-40B4-BE49-F238E27FC236}">
                <a16:creationId xmlns:a16="http://schemas.microsoft.com/office/drawing/2014/main" id="{59E82B43-3F30-4557-B383-8F0FBAA5AA71}"/>
              </a:ext>
            </a:extLst>
          </p:cNvPr>
          <p:cNvSpPr/>
          <p:nvPr/>
        </p:nvSpPr>
        <p:spPr>
          <a:xfrm>
            <a:off x="4908941" y="9055148"/>
            <a:ext cx="1858706" cy="400110"/>
          </a:xfrm>
          <a:prstGeom prst="rect">
            <a:avLst/>
          </a:prstGeom>
        </p:spPr>
        <p:txBody>
          <a:bodyPr wrap="square">
            <a:spAutoFit/>
          </a:bodyPr>
          <a:lstStyle/>
          <a:p>
            <a:pPr algn="ctr"/>
            <a:r>
              <a:rPr lang="en-GB" sz="1000" dirty="0">
                <a:latin typeface="A little sunshine" panose="02000603000000000000" pitchFamily="2" charset="0"/>
                <a:ea typeface="A little sunshine" panose="02000603000000000000" pitchFamily="2" charset="0"/>
              </a:rPr>
              <a:t>The information is redistributed equally across all groups</a:t>
            </a:r>
          </a:p>
        </p:txBody>
      </p:sp>
    </p:spTree>
    <p:extLst>
      <p:ext uri="{BB962C8B-B14F-4D97-AF65-F5344CB8AC3E}">
        <p14:creationId xmlns:p14="http://schemas.microsoft.com/office/powerpoint/2010/main" val="2594388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393615980FF304693BB518403C3B80A" ma:contentTypeVersion="5" ma:contentTypeDescription="Create a new document." ma:contentTypeScope="" ma:versionID="3ffaa93d6cd5a4bfef12851f8a3009d2">
  <xsd:schema xmlns:xsd="http://www.w3.org/2001/XMLSchema" xmlns:xs="http://www.w3.org/2001/XMLSchema" xmlns:p="http://schemas.microsoft.com/office/2006/metadata/properties" xmlns:ns2="9e9241ec-a1fe-4286-ad9f-06f9cace1b5a" targetNamespace="http://schemas.microsoft.com/office/2006/metadata/properties" ma:root="true" ma:fieldsID="da6b562c23b8755fecb2e184ddf53360" ns2:_="">
    <xsd:import namespace="9e9241ec-a1fe-4286-ad9f-06f9cace1b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9241ec-a1fe-4286-ad9f-06f9cace1b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3D7A4B-9EE0-459D-B023-AA2DA6D6F294}">
  <ds:schemaRefs>
    <ds:schemaRef ds:uri="http://schemas.openxmlformats.org/package/2006/metadata/core-properties"/>
    <ds:schemaRef ds:uri="http://purl.org/dc/elements/1.1/"/>
    <ds:schemaRef ds:uri="http://purl.org/dc/terms/"/>
    <ds:schemaRef ds:uri="http://www.w3.org/XML/1998/namespace"/>
    <ds:schemaRef ds:uri="http://purl.org/dc/dcmitype/"/>
    <ds:schemaRef ds:uri="http://schemas.microsoft.com/office/2006/documentManagement/types"/>
    <ds:schemaRef ds:uri="http://schemas.microsoft.com/office/infopath/2007/PartnerControls"/>
    <ds:schemaRef ds:uri="9e9241ec-a1fe-4286-ad9f-06f9cace1b5a"/>
    <ds:schemaRef ds:uri="http://schemas.microsoft.com/office/2006/metadata/properties"/>
  </ds:schemaRefs>
</ds:datastoreItem>
</file>

<file path=customXml/itemProps2.xml><?xml version="1.0" encoding="utf-8"?>
<ds:datastoreItem xmlns:ds="http://schemas.openxmlformats.org/officeDocument/2006/customXml" ds:itemID="{F651000D-FD2C-43FB-8B2E-7AC5F17CC359}">
  <ds:schemaRefs>
    <ds:schemaRef ds:uri="http://schemas.microsoft.com/sharepoint/v3/contenttype/forms"/>
  </ds:schemaRefs>
</ds:datastoreItem>
</file>

<file path=customXml/itemProps3.xml><?xml version="1.0" encoding="utf-8"?>
<ds:datastoreItem xmlns:ds="http://schemas.openxmlformats.org/officeDocument/2006/customXml" ds:itemID="{898A4335-0333-4922-BFBC-EC1B94B137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9241ec-a1fe-4286-ad9f-06f9cace1b5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7308</TotalTime>
  <Words>2862</Words>
  <Application>Microsoft Office PowerPoint</Application>
  <PresentationFormat>A4 Paper (210x297 mm)</PresentationFormat>
  <Paragraphs>526</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 little sunshine</vt:lpstr>
      <vt:lpstr>Arial</vt:lpstr>
      <vt:lpstr>Calibri</vt:lpstr>
      <vt:lpstr>Calibri Light</vt:lpstr>
      <vt:lpstr>Cambria Math</vt:lpstr>
      <vt:lpstr>Moon Flower</vt:lpstr>
      <vt:lpstr>Office Theme</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Nicola Whiston</dc:creator>
  <cp:keywords/>
  <dc:description/>
  <cp:lastModifiedBy>Ms N Whiston</cp:lastModifiedBy>
  <cp:revision>101</cp:revision>
  <dcterms:created xsi:type="dcterms:W3CDTF">2020-02-02T20:25:14Z</dcterms:created>
  <dcterms:modified xsi:type="dcterms:W3CDTF">2020-06-20T21:35:17Z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0x0101003393615980FF304693BB518403C3B80A</vt:lpwstr>
  </property>
</Properties>
</file>